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92" r:id="rId2"/>
    <p:sldId id="259" r:id="rId3"/>
    <p:sldId id="294" r:id="rId4"/>
    <p:sldId id="295" r:id="rId5"/>
    <p:sldId id="296" r:id="rId6"/>
    <p:sldId id="297" r:id="rId7"/>
    <p:sldId id="298" r:id="rId8"/>
    <p:sldId id="299" r:id="rId9"/>
    <p:sldId id="300" r:id="rId10"/>
    <p:sldId id="301" r:id="rId11"/>
    <p:sldId id="302" r:id="rId12"/>
    <p:sldId id="303" r:id="rId13"/>
    <p:sldId id="304" r:id="rId14"/>
    <p:sldId id="305" r:id="rId15"/>
    <p:sldId id="306" r:id="rId16"/>
    <p:sldId id="307" r:id="rId17"/>
    <p:sldId id="308" r:id="rId18"/>
    <p:sldId id="309" r:id="rId19"/>
    <p:sldId id="310" r:id="rId20"/>
    <p:sldId id="311" r:id="rId21"/>
    <p:sldId id="312" r:id="rId22"/>
    <p:sldId id="313" r:id="rId23"/>
    <p:sldId id="314" r:id="rId24"/>
    <p:sldId id="315" r:id="rId25"/>
    <p:sldId id="316" r:id="rId26"/>
    <p:sldId id="317" r:id="rId27"/>
    <p:sldId id="318" r:id="rId2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wi Nuriah" initials="DN" lastIdx="1" clrIdx="0">
    <p:extLst>
      <p:ext uri="{19B8F6BF-5375-455C-9EA6-DF929625EA0E}">
        <p15:presenceInfo xmlns:p15="http://schemas.microsoft.com/office/powerpoint/2012/main" userId="a35e9d5f13a387d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579"/>
    <a:srgbClr val="D78857"/>
    <a:srgbClr val="2C987E"/>
    <a:srgbClr val="09C7C2"/>
    <a:srgbClr val="1777B9"/>
    <a:srgbClr val="1A86D0"/>
    <a:srgbClr val="0077D0"/>
    <a:srgbClr val="2EA0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24"/>
  </p:normalViewPr>
  <p:slideViewPr>
    <p:cSldViewPr>
      <p:cViewPr varScale="1">
        <p:scale>
          <a:sx n="110" d="100"/>
          <a:sy n="110" d="100"/>
        </p:scale>
        <p:origin x="114" y="11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B66D27-DE06-40B4-BEBB-99905555E750}" type="datetimeFigureOut">
              <a:rPr lang="en-US" smtClean="0"/>
              <a:t>6/12/2023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5B1283-1CAC-4C22-AE27-57A3D24587FD}" type="slidenum">
              <a:rPr lang="en-US" smtClean="0"/>
              <a:t>‹#›</a:t>
            </a:fld>
            <a:endParaRPr lang="en-US"/>
          </a:p>
        </p:txBody>
      </p:sp>
    </p:spTree>
    <p:extLst>
      <p:ext uri="{BB962C8B-B14F-4D97-AF65-F5344CB8AC3E}">
        <p14:creationId xmlns:p14="http://schemas.microsoft.com/office/powerpoint/2010/main" val="4269437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Ganti</a:t>
            </a:r>
            <a:r>
              <a:rPr lang="en-US" dirty="0"/>
              <a:t> </a:t>
            </a:r>
            <a:r>
              <a:rPr lang="en-US" dirty="0" err="1"/>
              <a:t>gambar</a:t>
            </a:r>
            <a:r>
              <a:rPr lang="en-US" dirty="0"/>
              <a:t> cover</a:t>
            </a:r>
            <a:r>
              <a:rPr lang="en-US" baseline="0" dirty="0"/>
              <a:t> </a:t>
            </a:r>
            <a:r>
              <a:rPr lang="en-US" baseline="0" dirty="0" err="1"/>
              <a:t>buku</a:t>
            </a:r>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a:t>
            </a:fld>
            <a:endParaRPr lang="en-US"/>
          </a:p>
        </p:txBody>
      </p:sp>
    </p:spTree>
    <p:extLst>
      <p:ext uri="{BB962C8B-B14F-4D97-AF65-F5344CB8AC3E}">
        <p14:creationId xmlns:p14="http://schemas.microsoft.com/office/powerpoint/2010/main" val="1413147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a:t>
            </a:fld>
            <a:endParaRPr lang="en-US"/>
          </a:p>
        </p:txBody>
      </p:sp>
    </p:spTree>
    <p:extLst>
      <p:ext uri="{BB962C8B-B14F-4D97-AF65-F5344CB8AC3E}">
        <p14:creationId xmlns:p14="http://schemas.microsoft.com/office/powerpoint/2010/main" val="1413147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2" name="Google Shape;92;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extLst>
      <p:ext uri="{BB962C8B-B14F-4D97-AF65-F5344CB8AC3E}">
        <p14:creationId xmlns:p14="http://schemas.microsoft.com/office/powerpoint/2010/main" val="3460584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314451"/>
            <a:ext cx="8229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20EE17-CFAB-4D26-B63C-0014F2997EC4}"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4CEBB-2B45-44E7-9A9C-6831F2A34C7A}" type="slidenum">
              <a:rPr lang="en-US" smtClean="0"/>
              <a:pPr/>
              <a:t>‹#›</a:t>
            </a:fld>
            <a:endParaRPr lang="en-US"/>
          </a:p>
        </p:txBody>
      </p:sp>
    </p:spTree>
    <p:extLst>
      <p:ext uri="{BB962C8B-B14F-4D97-AF65-F5344CB8AC3E}">
        <p14:creationId xmlns:p14="http://schemas.microsoft.com/office/powerpoint/2010/main" val="1937949927"/>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6/12/2023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microsoft.com/office/2007/relationships/hdphoto" Target="../media/hdphoto1.wdp"/><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3.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4.png"/><Relationship Id="rId5" Type="http://schemas.microsoft.com/office/2007/relationships/hdphoto" Target="../media/hdphoto1.wdp"/><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9.png"/><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91479" y="1428750"/>
            <a:ext cx="4834962" cy="923322"/>
          </a:xfrm>
          <a:prstGeom prst="rect">
            <a:avLst/>
          </a:prstGeom>
          <a:noFill/>
        </p:spPr>
        <p:txBody>
          <a:bodyPr wrap="none" lIns="91432" tIns="45716" rIns="91432" bIns="45716">
            <a:spAutoFit/>
          </a:bodyPr>
          <a:lstStyle/>
          <a:p>
            <a:pPr algn="ctr"/>
            <a:r>
              <a:rPr lang="id-ID" sz="5400" b="1" noProof="1">
                <a:ln w="0"/>
                <a:solidFill>
                  <a:schemeClr val="tx1">
                    <a:lumMod val="75000"/>
                    <a:lumOff val="25000"/>
                  </a:schemeClr>
                </a:solidFill>
                <a:effectLst>
                  <a:outerShdw blurRad="38100" dist="38100" dir="2700000" algn="tl">
                    <a:srgbClr val="000000">
                      <a:alpha val="43137"/>
                    </a:srgbClr>
                  </a:outerShdw>
                </a:effectLst>
                <a:latin typeface="Bodoni MT Condensed" panose="02070606080606020203" pitchFamily="18" charset="0"/>
                <a:ea typeface="Cambria" pitchFamily="18" charset="0"/>
                <a:cs typeface="Calibri" pitchFamily="34" charset="0"/>
              </a:rPr>
              <a:t>Media Pembelajaran</a:t>
            </a:r>
          </a:p>
        </p:txBody>
      </p:sp>
      <p:sp>
        <p:nvSpPr>
          <p:cNvPr id="6" name="Rectangle 5"/>
          <p:cNvSpPr/>
          <p:nvPr/>
        </p:nvSpPr>
        <p:spPr>
          <a:xfrm>
            <a:off x="579121" y="2394295"/>
            <a:ext cx="5059679" cy="1138765"/>
          </a:xfrm>
          <a:prstGeom prst="rect">
            <a:avLst/>
          </a:prstGeom>
          <a:noFill/>
        </p:spPr>
        <p:txBody>
          <a:bodyPr wrap="square" lIns="91432" tIns="45716" rIns="91432" bIns="45716">
            <a:spAutoFit/>
          </a:bodyPr>
          <a:lstStyle/>
          <a:p>
            <a:pPr algn="ctr"/>
            <a:r>
              <a:rPr lang="id-ID" sz="40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rPr>
              <a:t>Ekonomi</a:t>
            </a:r>
            <a:endParaRPr lang="id-ID" sz="66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endParaRPr>
          </a:p>
          <a:p>
            <a:pPr algn="ctr"/>
            <a:r>
              <a:rPr lang="id-ID" sz="28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rPr>
              <a:t>untuk SMA/MA Kelas </a:t>
            </a:r>
            <a:r>
              <a:rPr lang="en-US" sz="28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rPr>
              <a:t>XI</a:t>
            </a:r>
            <a:endParaRPr lang="id-ID" sz="28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endParaRPr>
          </a:p>
        </p:txBody>
      </p:sp>
      <p:cxnSp>
        <p:nvCxnSpPr>
          <p:cNvPr id="7" name="Straight Connector 6"/>
          <p:cNvCxnSpPr/>
          <p:nvPr/>
        </p:nvCxnSpPr>
        <p:spPr>
          <a:xfrm>
            <a:off x="502920" y="2343150"/>
            <a:ext cx="5212080" cy="0"/>
          </a:xfrm>
          <a:prstGeom prst="line">
            <a:avLst/>
          </a:prstGeom>
          <a:ln w="57150"/>
        </p:spPr>
        <p:style>
          <a:lnRef idx="3">
            <a:schemeClr val="dk1"/>
          </a:lnRef>
          <a:fillRef idx="0">
            <a:schemeClr val="dk1"/>
          </a:fillRef>
          <a:effectRef idx="2">
            <a:schemeClr val="dk1"/>
          </a:effectRef>
          <a:fontRef idx="minor">
            <a:schemeClr val="tx1"/>
          </a:fontRef>
        </p:style>
      </p:cxnSp>
      <p:pic>
        <p:nvPicPr>
          <p:cNvPr id="102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rot="297755">
            <a:off x="5925714" y="566571"/>
            <a:ext cx="2416148" cy="3553159"/>
          </a:xfrm>
          <a:prstGeom prst="rect">
            <a:avLst/>
          </a:prstGeom>
          <a:ln>
            <a:noFill/>
          </a:ln>
          <a:effectLst>
            <a:outerShdw blurRad="76200" dist="76200" dir="20400000" sx="102000" sy="102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0" y="4302125"/>
            <a:ext cx="9144000" cy="841375"/>
            <a:chOff x="0" y="4302125"/>
            <a:chExt cx="9144000" cy="841375"/>
          </a:xfrm>
        </p:grpSpPr>
        <p:grpSp>
          <p:nvGrpSpPr>
            <p:cNvPr id="2" name="Group 1"/>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9"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2" name="Picture 11"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3" name="Rectangle 2"/>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Tree>
    <p:extLst>
      <p:ext uri="{BB962C8B-B14F-4D97-AF65-F5344CB8AC3E}">
        <p14:creationId xmlns:p14="http://schemas.microsoft.com/office/powerpoint/2010/main" val="137722438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p:tgtEl>
                                          <p:spTgt spid="5"/>
                                        </p:tgtEl>
                                        <p:attrNameLst>
                                          <p:attrName>ppt_x</p:attrName>
                                        </p:attrNameLst>
                                      </p:cBhvr>
                                      <p:tavLst>
                                        <p:tav tm="0">
                                          <p:val>
                                            <p:strVal val="#ppt_x+#ppt_w*1.125000"/>
                                          </p:val>
                                        </p:tav>
                                        <p:tav tm="100000">
                                          <p:val>
                                            <p:strVal val="#ppt_x"/>
                                          </p:val>
                                        </p:tav>
                                      </p:tavLst>
                                    </p:anim>
                                    <p:animEffect transition="in" filter="wipe(left)">
                                      <p:cBhvr>
                                        <p:cTn id="8" dur="750"/>
                                        <p:tgtEl>
                                          <p:spTgt spid="5"/>
                                        </p:tgtEl>
                                      </p:cBhvr>
                                    </p:animEffect>
                                  </p:childTnLst>
                                </p:cTn>
                              </p:par>
                              <p:par>
                                <p:cTn id="9" presetID="22" presetClass="entr" presetSubtype="8" fill="hold" nodeType="withEffect">
                                  <p:stCondLst>
                                    <p:cond delay="20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50" presetClass="entr" presetSubtype="0" decel="100000" fill="hold" grpId="0" nodeType="withEffect">
                                  <p:stCondLst>
                                    <p:cond delay="275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3"/>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par>
                                <p:cTn id="17" presetID="18" presetClass="entr" presetSubtype="12" fill="hold" nodeType="withEffect">
                                  <p:stCondLst>
                                    <p:cond delay="3200"/>
                                  </p:stCondLst>
                                  <p:childTnLst>
                                    <p:set>
                                      <p:cBhvr>
                                        <p:cTn id="18" dur="1" fill="hold">
                                          <p:stCondLst>
                                            <p:cond delay="0"/>
                                          </p:stCondLst>
                                        </p:cTn>
                                        <p:tgtEl>
                                          <p:spTgt spid="1026"/>
                                        </p:tgtEl>
                                        <p:attrNameLst>
                                          <p:attrName>style.visibility</p:attrName>
                                        </p:attrNameLst>
                                      </p:cBhvr>
                                      <p:to>
                                        <p:strVal val="visible"/>
                                      </p:to>
                                    </p:set>
                                    <p:animEffect transition="in" filter="strips(downLeft)">
                                      <p:cBhvr>
                                        <p:cTn id="19" dur="125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97D1A49-9FFA-C618-76B5-5305F05F3AA9}"/>
              </a:ext>
            </a:extLst>
          </p:cNvPr>
          <p:cNvGrpSpPr/>
          <p:nvPr/>
        </p:nvGrpSpPr>
        <p:grpSpPr>
          <a:xfrm>
            <a:off x="0" y="4302125"/>
            <a:ext cx="9144000" cy="841375"/>
            <a:chOff x="0" y="4302125"/>
            <a:chExt cx="9144000" cy="841375"/>
          </a:xfrm>
        </p:grpSpPr>
        <p:grpSp>
          <p:nvGrpSpPr>
            <p:cNvPr id="13" name="Group 12">
              <a:extLst>
                <a:ext uri="{FF2B5EF4-FFF2-40B4-BE49-F238E27FC236}">
                  <a16:creationId xmlns:a16="http://schemas.microsoft.com/office/drawing/2014/main" id="{C16D968C-8633-DE64-0DBC-F96E84BF17EA}"/>
                </a:ext>
              </a:extLst>
            </p:cNvPr>
            <p:cNvGrpSpPr/>
            <p:nvPr/>
          </p:nvGrpSpPr>
          <p:grpSpPr>
            <a:xfrm>
              <a:off x="0" y="4302125"/>
              <a:ext cx="9144000" cy="841375"/>
              <a:chOff x="0" y="4302125"/>
              <a:chExt cx="9144000" cy="841375"/>
            </a:xfrm>
          </p:grpSpPr>
          <p:grpSp>
            <p:nvGrpSpPr>
              <p:cNvPr id="15" name="Group 14">
                <a:extLst>
                  <a:ext uri="{FF2B5EF4-FFF2-40B4-BE49-F238E27FC236}">
                    <a16:creationId xmlns:a16="http://schemas.microsoft.com/office/drawing/2014/main" id="{225A4332-6D33-CC7B-B09A-6281298D8F29}"/>
                  </a:ext>
                </a:extLst>
              </p:cNvPr>
              <p:cNvGrpSpPr/>
              <p:nvPr/>
            </p:nvGrpSpPr>
            <p:grpSpPr>
              <a:xfrm>
                <a:off x="0" y="4302125"/>
                <a:ext cx="9144000" cy="841375"/>
                <a:chOff x="0" y="4302125"/>
                <a:chExt cx="9144000" cy="841375"/>
              </a:xfrm>
            </p:grpSpPr>
            <p:pic>
              <p:nvPicPr>
                <p:cNvPr id="17" name="Picture 2" descr="E:\ELISA\ERLANGGA LISA\2017\TEMPLATE PPT\SMP PPKN kelas X kelompok wajib\SMP PPKN kelas X kelompok wajib.png">
                  <a:extLst>
                    <a:ext uri="{FF2B5EF4-FFF2-40B4-BE49-F238E27FC236}">
                      <a16:creationId xmlns:a16="http://schemas.microsoft.com/office/drawing/2014/main" id="{FAEFE90A-12A0-2E9D-23DE-1C310D74C02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8" name="TextBox 16">
                  <a:extLst>
                    <a:ext uri="{FF2B5EF4-FFF2-40B4-BE49-F238E27FC236}">
                      <a16:creationId xmlns:a16="http://schemas.microsoft.com/office/drawing/2014/main" id="{01592AF9-1C51-8109-7992-E2C6D1B0BE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6" name="Picture 15" descr="A picture containing text&#10;&#10;Description automatically generated">
                <a:extLst>
                  <a:ext uri="{FF2B5EF4-FFF2-40B4-BE49-F238E27FC236}">
                    <a16:creationId xmlns:a16="http://schemas.microsoft.com/office/drawing/2014/main" id="{A5A4D337-AD34-4728-C13A-6DEA261C3E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4" name="Rectangle 13">
              <a:extLst>
                <a:ext uri="{FF2B5EF4-FFF2-40B4-BE49-F238E27FC236}">
                  <a16:creationId xmlns:a16="http://schemas.microsoft.com/office/drawing/2014/main" id="{0C490195-873E-EE3F-D10A-5D82C886E7C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9" name="Google Shape;2260;p38">
            <a:extLst>
              <a:ext uri="{FF2B5EF4-FFF2-40B4-BE49-F238E27FC236}">
                <a16:creationId xmlns:a16="http://schemas.microsoft.com/office/drawing/2014/main" id="{269CBAC2-E8B8-8427-297B-263EC478E984}"/>
              </a:ext>
            </a:extLst>
          </p:cNvPr>
          <p:cNvSpPr txBox="1">
            <a:spLocks/>
          </p:cNvSpPr>
          <p:nvPr/>
        </p:nvSpPr>
        <p:spPr>
          <a:xfrm>
            <a:off x="130122" y="1714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03</a:t>
            </a:r>
          </a:p>
        </p:txBody>
      </p:sp>
      <p:sp>
        <p:nvSpPr>
          <p:cNvPr id="20" name="Google Shape;2259;p38">
            <a:extLst>
              <a:ext uri="{FF2B5EF4-FFF2-40B4-BE49-F238E27FC236}">
                <a16:creationId xmlns:a16="http://schemas.microsoft.com/office/drawing/2014/main" id="{9CE72282-C417-DCFD-FA53-D7392CB316A5}"/>
              </a:ext>
            </a:extLst>
          </p:cNvPr>
          <p:cNvSpPr txBox="1">
            <a:spLocks/>
          </p:cNvSpPr>
          <p:nvPr/>
        </p:nvSpPr>
        <p:spPr>
          <a:xfrm>
            <a:off x="838455" y="217035"/>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Manfaat</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Nasional</a:t>
            </a:r>
          </a:p>
        </p:txBody>
      </p:sp>
      <p:sp>
        <p:nvSpPr>
          <p:cNvPr id="22" name="Rounded Rectangle 21">
            <a:extLst>
              <a:ext uri="{FF2B5EF4-FFF2-40B4-BE49-F238E27FC236}">
                <a16:creationId xmlns:a16="http://schemas.microsoft.com/office/drawing/2014/main" id="{97CD510E-653C-3262-4CBB-0287D8AC5EDE}"/>
              </a:ext>
            </a:extLst>
          </p:cNvPr>
          <p:cNvSpPr/>
          <p:nvPr/>
        </p:nvSpPr>
        <p:spPr>
          <a:xfrm>
            <a:off x="914400" y="620782"/>
            <a:ext cx="7315200" cy="1181100"/>
          </a:xfrm>
          <a:prstGeom prst="roundRect">
            <a:avLst>
              <a:gd name="adj" fmla="val 6312"/>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400" dirty="0">
                <a:solidFill>
                  <a:schemeClr val="tx1"/>
                </a:solidFill>
                <a:latin typeface="Quire Sans Light" panose="020B0302040400020003" pitchFamily="34" charset="0"/>
              </a:rPr>
              <a:t>Secara umum, manfaat pendapatan nasional adalah sebagai sumber informasi untuk:</a:t>
            </a:r>
          </a:p>
          <a:p>
            <a:pPr marL="342900" indent="-342900" algn="just">
              <a:buFont typeface="+mj-lt"/>
              <a:buAutoNum type="alphaLcPeriod"/>
            </a:pPr>
            <a:r>
              <a:rPr lang="id-ID" sz="1400" dirty="0">
                <a:solidFill>
                  <a:schemeClr val="tx1"/>
                </a:solidFill>
                <a:latin typeface="Quire Sans Light" panose="020B0302040400020003" pitchFamily="34" charset="0"/>
              </a:rPr>
              <a:t>menganalisis perkembangan pendapatan dari tahun ke tahun,</a:t>
            </a:r>
          </a:p>
          <a:p>
            <a:pPr marL="342900" indent="-342900" algn="just">
              <a:buFont typeface="+mj-lt"/>
              <a:buAutoNum type="alphaLcPeriod"/>
            </a:pPr>
            <a:r>
              <a:rPr lang="id-ID" sz="1400" dirty="0">
                <a:solidFill>
                  <a:schemeClr val="tx1"/>
                </a:solidFill>
                <a:latin typeface="Quire Sans Light" panose="020B0302040400020003" pitchFamily="34" charset="0"/>
              </a:rPr>
              <a:t>mengetahui struktur perekonomian suatu negara termasuk negara agraris atau negara industri, dan</a:t>
            </a:r>
          </a:p>
          <a:p>
            <a:pPr marL="342900" indent="-342900" algn="just">
              <a:buFont typeface="+mj-lt"/>
              <a:buAutoNum type="alphaLcPeriod"/>
            </a:pPr>
            <a:r>
              <a:rPr lang="id-ID" sz="1400" dirty="0">
                <a:solidFill>
                  <a:schemeClr val="tx1"/>
                </a:solidFill>
                <a:latin typeface="Quire Sans Light" panose="020B0302040400020003" pitchFamily="34" charset="0"/>
              </a:rPr>
              <a:t>mengetahui kemajuan suatu negara dalam mencapai kemakmuran.</a:t>
            </a:r>
          </a:p>
        </p:txBody>
      </p:sp>
      <p:sp>
        <p:nvSpPr>
          <p:cNvPr id="2" name="Google Shape;2260;p38">
            <a:extLst>
              <a:ext uri="{FF2B5EF4-FFF2-40B4-BE49-F238E27FC236}">
                <a16:creationId xmlns:a16="http://schemas.microsoft.com/office/drawing/2014/main" id="{4C44F539-1A4B-4842-1E58-B63CD4D593FE}"/>
              </a:ext>
            </a:extLst>
          </p:cNvPr>
          <p:cNvSpPr txBox="1">
            <a:spLocks/>
          </p:cNvSpPr>
          <p:nvPr/>
        </p:nvSpPr>
        <p:spPr>
          <a:xfrm>
            <a:off x="130122" y="1756297"/>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04</a:t>
            </a:r>
          </a:p>
        </p:txBody>
      </p:sp>
      <p:sp>
        <p:nvSpPr>
          <p:cNvPr id="3" name="Google Shape;2259;p38">
            <a:extLst>
              <a:ext uri="{FF2B5EF4-FFF2-40B4-BE49-F238E27FC236}">
                <a16:creationId xmlns:a16="http://schemas.microsoft.com/office/drawing/2014/main" id="{05F7CB3C-19E5-E4BC-443F-0456C225FDDA}"/>
              </a:ext>
            </a:extLst>
          </p:cNvPr>
          <p:cNvSpPr txBox="1">
            <a:spLocks/>
          </p:cNvSpPr>
          <p:nvPr/>
        </p:nvSpPr>
        <p:spPr>
          <a:xfrm>
            <a:off x="838455" y="1801882"/>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Komponen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Nasional</a:t>
            </a:r>
          </a:p>
        </p:txBody>
      </p:sp>
      <p:sp>
        <p:nvSpPr>
          <p:cNvPr id="4" name="TextBox 3">
            <a:extLst>
              <a:ext uri="{FF2B5EF4-FFF2-40B4-BE49-F238E27FC236}">
                <a16:creationId xmlns:a16="http://schemas.microsoft.com/office/drawing/2014/main" id="{7436B14A-B74A-8620-EC16-CDA76EB04A63}"/>
              </a:ext>
            </a:extLst>
          </p:cNvPr>
          <p:cNvSpPr txBox="1"/>
          <p:nvPr/>
        </p:nvSpPr>
        <p:spPr>
          <a:xfrm>
            <a:off x="914400" y="2266950"/>
            <a:ext cx="7315200" cy="2031325"/>
          </a:xfrm>
          <a:prstGeom prst="rect">
            <a:avLst/>
          </a:prstGeom>
          <a:noFill/>
        </p:spPr>
        <p:txBody>
          <a:bodyPr wrap="square" rtlCol="0">
            <a:spAutoFit/>
          </a:bodyPr>
          <a:lstStyle/>
          <a:p>
            <a:pPr marL="342900" indent="-342900" algn="just">
              <a:buFont typeface="+mj-lt"/>
              <a:buAutoNum type="alphaLcPeriod"/>
            </a:pPr>
            <a:r>
              <a:rPr lang="id-ID" sz="1400" dirty="0">
                <a:latin typeface="Quire Sans Light" panose="020B0302040400020003" pitchFamily="34" charset="0"/>
              </a:rPr>
              <a:t>Komponen pendapatan nasional berdasarkan pendekatan pendapatan, antara lain kompensasi untuk pekerja, keuntungan perusahaan, pendapatan usaha perorangan, pendapatan sewa, dan bunga neto.</a:t>
            </a:r>
          </a:p>
          <a:p>
            <a:pPr marL="342900" indent="-342900" algn="just">
              <a:buFont typeface="+mj-lt"/>
              <a:buAutoNum type="alphaLcPeriod"/>
            </a:pPr>
            <a:r>
              <a:rPr lang="id-ID" sz="1400" dirty="0">
                <a:latin typeface="Quire Sans Light" panose="020B0302040400020003" pitchFamily="34" charset="0"/>
              </a:rPr>
              <a:t>Komponen pendapatan nasional berdasarkan pendekatan produksi di Indonesia diklasifikasikan oleh Badan Pusat Statistik menjadi tujuh belas lapangan usaha. </a:t>
            </a:r>
          </a:p>
          <a:p>
            <a:pPr marL="342900" indent="-342900" algn="just">
              <a:buFont typeface="+mj-lt"/>
              <a:buAutoNum type="alphaLcPeriod"/>
            </a:pPr>
            <a:r>
              <a:rPr lang="id-ID" sz="1400" dirty="0">
                <a:latin typeface="Quire Sans Light" panose="020B0302040400020003" pitchFamily="34" charset="0"/>
              </a:rPr>
              <a:t>Komponen pendapatan nasional berdasarkan pendekatan pengeluaran, antara lain pengeluaran konsumsi rumah tangga dan lembaga swasta nirlaba, pengeluaran konsumsi pemerintah, pembentukan modal domestik bruto, ekspor neto (ekspor dikurangi impor), perubahan inventori. </a:t>
            </a:r>
          </a:p>
        </p:txBody>
      </p:sp>
    </p:spTree>
    <p:extLst>
      <p:ext uri="{BB962C8B-B14F-4D97-AF65-F5344CB8AC3E}">
        <p14:creationId xmlns:p14="http://schemas.microsoft.com/office/powerpoint/2010/main" val="18159327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97D1A49-9FFA-C618-76B5-5305F05F3AA9}"/>
              </a:ext>
            </a:extLst>
          </p:cNvPr>
          <p:cNvGrpSpPr/>
          <p:nvPr/>
        </p:nvGrpSpPr>
        <p:grpSpPr>
          <a:xfrm>
            <a:off x="0" y="4302125"/>
            <a:ext cx="9144000" cy="841375"/>
            <a:chOff x="0" y="4302125"/>
            <a:chExt cx="9144000" cy="841375"/>
          </a:xfrm>
        </p:grpSpPr>
        <p:grpSp>
          <p:nvGrpSpPr>
            <p:cNvPr id="13" name="Group 12">
              <a:extLst>
                <a:ext uri="{FF2B5EF4-FFF2-40B4-BE49-F238E27FC236}">
                  <a16:creationId xmlns:a16="http://schemas.microsoft.com/office/drawing/2014/main" id="{C16D968C-8633-DE64-0DBC-F96E84BF17EA}"/>
                </a:ext>
              </a:extLst>
            </p:cNvPr>
            <p:cNvGrpSpPr/>
            <p:nvPr/>
          </p:nvGrpSpPr>
          <p:grpSpPr>
            <a:xfrm>
              <a:off x="0" y="4302125"/>
              <a:ext cx="9144000" cy="841375"/>
              <a:chOff x="0" y="4302125"/>
              <a:chExt cx="9144000" cy="841375"/>
            </a:xfrm>
          </p:grpSpPr>
          <p:grpSp>
            <p:nvGrpSpPr>
              <p:cNvPr id="15" name="Group 14">
                <a:extLst>
                  <a:ext uri="{FF2B5EF4-FFF2-40B4-BE49-F238E27FC236}">
                    <a16:creationId xmlns:a16="http://schemas.microsoft.com/office/drawing/2014/main" id="{225A4332-6D33-CC7B-B09A-6281298D8F29}"/>
                  </a:ext>
                </a:extLst>
              </p:cNvPr>
              <p:cNvGrpSpPr/>
              <p:nvPr/>
            </p:nvGrpSpPr>
            <p:grpSpPr>
              <a:xfrm>
                <a:off x="0" y="4302125"/>
                <a:ext cx="9144000" cy="841375"/>
                <a:chOff x="0" y="4302125"/>
                <a:chExt cx="9144000" cy="841375"/>
              </a:xfrm>
            </p:grpSpPr>
            <p:pic>
              <p:nvPicPr>
                <p:cNvPr id="17" name="Picture 2" descr="E:\ELISA\ERLANGGA LISA\2017\TEMPLATE PPT\SMP PPKN kelas X kelompok wajib\SMP PPKN kelas X kelompok wajib.png">
                  <a:extLst>
                    <a:ext uri="{FF2B5EF4-FFF2-40B4-BE49-F238E27FC236}">
                      <a16:creationId xmlns:a16="http://schemas.microsoft.com/office/drawing/2014/main" id="{FAEFE90A-12A0-2E9D-23DE-1C310D74C02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8" name="TextBox 16">
                  <a:extLst>
                    <a:ext uri="{FF2B5EF4-FFF2-40B4-BE49-F238E27FC236}">
                      <a16:creationId xmlns:a16="http://schemas.microsoft.com/office/drawing/2014/main" id="{01592AF9-1C51-8109-7992-E2C6D1B0BE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6" name="Picture 15" descr="A picture containing text&#10;&#10;Description automatically generated">
                <a:extLst>
                  <a:ext uri="{FF2B5EF4-FFF2-40B4-BE49-F238E27FC236}">
                    <a16:creationId xmlns:a16="http://schemas.microsoft.com/office/drawing/2014/main" id="{A5A4D337-AD34-4728-C13A-6DEA261C3E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4" name="Rectangle 13">
              <a:extLst>
                <a:ext uri="{FF2B5EF4-FFF2-40B4-BE49-F238E27FC236}">
                  <a16:creationId xmlns:a16="http://schemas.microsoft.com/office/drawing/2014/main" id="{0C490195-873E-EE3F-D10A-5D82C886E7C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9" name="Google Shape;2260;p38">
            <a:extLst>
              <a:ext uri="{FF2B5EF4-FFF2-40B4-BE49-F238E27FC236}">
                <a16:creationId xmlns:a16="http://schemas.microsoft.com/office/drawing/2014/main" id="{269CBAC2-E8B8-8427-297B-263EC478E984}"/>
              </a:ext>
            </a:extLst>
          </p:cNvPr>
          <p:cNvSpPr txBox="1">
            <a:spLocks/>
          </p:cNvSpPr>
          <p:nvPr/>
        </p:nvSpPr>
        <p:spPr>
          <a:xfrm>
            <a:off x="130122" y="1714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05</a:t>
            </a:r>
          </a:p>
        </p:txBody>
      </p:sp>
      <p:sp>
        <p:nvSpPr>
          <p:cNvPr id="20" name="Google Shape;2259;p38">
            <a:extLst>
              <a:ext uri="{FF2B5EF4-FFF2-40B4-BE49-F238E27FC236}">
                <a16:creationId xmlns:a16="http://schemas.microsoft.com/office/drawing/2014/main" id="{9CE72282-C417-DCFD-FA53-D7392CB316A5}"/>
              </a:ext>
            </a:extLst>
          </p:cNvPr>
          <p:cNvSpPr txBox="1">
            <a:spLocks/>
          </p:cNvSpPr>
          <p:nvPr/>
        </p:nvSpPr>
        <p:spPr>
          <a:xfrm>
            <a:off x="838455" y="217035"/>
            <a:ext cx="56385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Metode</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Perhitungann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Nasional</a:t>
            </a:r>
          </a:p>
        </p:txBody>
      </p:sp>
      <p:sp>
        <p:nvSpPr>
          <p:cNvPr id="5" name="Google Shape;467;p34">
            <a:extLst>
              <a:ext uri="{FF2B5EF4-FFF2-40B4-BE49-F238E27FC236}">
                <a16:creationId xmlns:a16="http://schemas.microsoft.com/office/drawing/2014/main" id="{66D8B3CC-6F02-81B5-1380-C39EE868F5D6}"/>
              </a:ext>
            </a:extLst>
          </p:cNvPr>
          <p:cNvSpPr/>
          <p:nvPr/>
        </p:nvSpPr>
        <p:spPr>
          <a:xfrm>
            <a:off x="413791" y="701997"/>
            <a:ext cx="500609" cy="465044"/>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a.</a:t>
            </a:r>
            <a:endParaRPr sz="1600" b="1" dirty="0">
              <a:solidFill>
                <a:schemeClr val="bg1"/>
              </a:solidFill>
              <a:latin typeface="Quire Sans" panose="020B0502040400020003" pitchFamily="34" charset="0"/>
              <a:cs typeface="Quire Sans" panose="020B0502040400020003" pitchFamily="34" charset="0"/>
            </a:endParaRPr>
          </a:p>
        </p:txBody>
      </p:sp>
      <p:sp>
        <p:nvSpPr>
          <p:cNvPr id="6" name="TextBox 5">
            <a:extLst>
              <a:ext uri="{FF2B5EF4-FFF2-40B4-BE49-F238E27FC236}">
                <a16:creationId xmlns:a16="http://schemas.microsoft.com/office/drawing/2014/main" id="{55367129-7F49-651B-4086-12893D570457}"/>
              </a:ext>
            </a:extLst>
          </p:cNvPr>
          <p:cNvSpPr txBox="1"/>
          <p:nvPr/>
        </p:nvSpPr>
        <p:spPr>
          <a:xfrm>
            <a:off x="990600" y="781050"/>
            <a:ext cx="5486400"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Pendekatan Pendapatan atau Pendekatan Penerimaan</a:t>
            </a:r>
            <a:endParaRPr lang="id-ID" sz="16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7" name="TextBox 6">
            <a:extLst>
              <a:ext uri="{FF2B5EF4-FFF2-40B4-BE49-F238E27FC236}">
                <a16:creationId xmlns:a16="http://schemas.microsoft.com/office/drawing/2014/main" id="{9A2A6DE7-144D-D3D9-E488-DABADB5F4E4F}"/>
              </a:ext>
            </a:extLst>
          </p:cNvPr>
          <p:cNvSpPr txBox="1"/>
          <p:nvPr/>
        </p:nvSpPr>
        <p:spPr>
          <a:xfrm>
            <a:off x="990600" y="1026666"/>
            <a:ext cx="7924800" cy="2462213"/>
          </a:xfrm>
          <a:prstGeom prst="rect">
            <a:avLst/>
          </a:prstGeom>
          <a:noFill/>
        </p:spPr>
        <p:txBody>
          <a:bodyPr wrap="square" rtlCol="0">
            <a:spAutoFit/>
          </a:bodyPr>
          <a:lstStyle/>
          <a:p>
            <a:pPr marL="342900" indent="-342900" algn="just">
              <a:buFont typeface="+mj-lt"/>
              <a:buAutoNum type="arabicParenR"/>
            </a:pPr>
            <a:r>
              <a:rPr lang="id-ID" sz="1400" dirty="0">
                <a:latin typeface="Quire Sans Light" panose="020B0302040400020003" pitchFamily="34" charset="0"/>
              </a:rPr>
              <a:t>Kompensasi untuk pekerja </a:t>
            </a:r>
            <a:r>
              <a:rPr lang="id-ID" sz="1400" i="1" dirty="0">
                <a:latin typeface="Quire Sans Light" panose="020B0302040400020003" pitchFamily="34" charset="0"/>
              </a:rPr>
              <a:t>(</a:t>
            </a:r>
            <a:r>
              <a:rPr lang="id-ID" sz="1400" i="1" dirty="0" err="1">
                <a:latin typeface="Quire Sans Light" panose="020B0302040400020003" pitchFamily="34" charset="0"/>
              </a:rPr>
              <a:t>compennsation</a:t>
            </a:r>
            <a:r>
              <a:rPr lang="id-ID" sz="1400" i="1" dirty="0">
                <a:latin typeface="Quire Sans Light" panose="020B0302040400020003" pitchFamily="34" charset="0"/>
              </a:rPr>
              <a:t> </a:t>
            </a:r>
            <a:r>
              <a:rPr lang="id-ID" sz="1400" i="1" dirty="0" err="1">
                <a:latin typeface="Quire Sans Light" panose="020B0302040400020003" pitchFamily="34" charset="0"/>
              </a:rPr>
              <a:t>for</a:t>
            </a:r>
            <a:r>
              <a:rPr lang="id-ID" sz="1400" i="1" dirty="0">
                <a:latin typeface="Quire Sans Light" panose="020B0302040400020003" pitchFamily="34" charset="0"/>
              </a:rPr>
              <a:t> </a:t>
            </a:r>
            <a:r>
              <a:rPr lang="id-ID" sz="1400" i="1" dirty="0" err="1">
                <a:latin typeface="Quire Sans Light" panose="020B0302040400020003" pitchFamily="34" charset="0"/>
              </a:rPr>
              <a:t>employees</a:t>
            </a:r>
            <a:r>
              <a:rPr lang="id-ID" sz="1400" i="1" dirty="0">
                <a:latin typeface="Quire Sans Light" panose="020B0302040400020003" pitchFamily="34" charset="0"/>
              </a:rPr>
              <a:t>). </a:t>
            </a:r>
            <a:r>
              <a:rPr lang="id-ID" sz="1400" dirty="0">
                <a:latin typeface="Quire Sans Light" panose="020B0302040400020003" pitchFamily="34" charset="0"/>
              </a:rPr>
              <a:t>Pekerja mendapatkan upah dan gaji serta penerimaan lain. </a:t>
            </a:r>
          </a:p>
          <a:p>
            <a:pPr marL="342900" indent="-342900" algn="just">
              <a:buFont typeface="+mj-lt"/>
              <a:buAutoNum type="arabicParenR"/>
            </a:pPr>
            <a:r>
              <a:rPr lang="id-ID" sz="1400" dirty="0">
                <a:latin typeface="Quire Sans Light" panose="020B0302040400020003" pitchFamily="34" charset="0"/>
              </a:rPr>
              <a:t>Keuntungan perusahaan </a:t>
            </a:r>
            <a:r>
              <a:rPr lang="id-ID" sz="1400" i="1" dirty="0">
                <a:latin typeface="Quire Sans Light" panose="020B0302040400020003" pitchFamily="34" charset="0"/>
              </a:rPr>
              <a:t>(</a:t>
            </a:r>
            <a:r>
              <a:rPr lang="id-ID" sz="1400" i="1" dirty="0" err="1">
                <a:latin typeface="Quire Sans Light" panose="020B0302040400020003" pitchFamily="34" charset="0"/>
              </a:rPr>
              <a:t>corporate</a:t>
            </a:r>
            <a:r>
              <a:rPr lang="id-ID" sz="1400" i="1" dirty="0">
                <a:latin typeface="Quire Sans Light" panose="020B0302040400020003" pitchFamily="34" charset="0"/>
              </a:rPr>
              <a:t> </a:t>
            </a:r>
            <a:r>
              <a:rPr lang="id-ID" sz="1400" i="1" dirty="0" err="1">
                <a:latin typeface="Quire Sans Light" panose="020B0302040400020003" pitchFamily="34" charset="0"/>
              </a:rPr>
              <a:t>profits</a:t>
            </a:r>
            <a:r>
              <a:rPr lang="id-ID" sz="1400" i="1" dirty="0">
                <a:latin typeface="Quire Sans Light" panose="020B0302040400020003" pitchFamily="34" charset="0"/>
              </a:rPr>
              <a:t>), </a:t>
            </a:r>
            <a:r>
              <a:rPr lang="id-ID" sz="1400" dirty="0">
                <a:latin typeface="Quire Sans Light" panose="020B0302040400020003" pitchFamily="34" charset="0"/>
              </a:rPr>
              <a:t>yaitu pendapatan yang dihasilkan suatu perusahaan karena mengelola sumber daya yang dimilikinya. </a:t>
            </a:r>
          </a:p>
          <a:p>
            <a:pPr marL="342900" indent="-342900" algn="just">
              <a:buFont typeface="+mj-lt"/>
              <a:buAutoNum type="arabicParenR"/>
            </a:pPr>
            <a:r>
              <a:rPr lang="id-ID" sz="1400" dirty="0">
                <a:latin typeface="Quire Sans Light" panose="020B0302040400020003" pitchFamily="34" charset="0"/>
              </a:rPr>
              <a:t>Pendapatan usaha perseorangan </a:t>
            </a:r>
            <a:r>
              <a:rPr lang="id-ID" sz="1400" i="1" dirty="0">
                <a:latin typeface="Quire Sans Light" panose="020B0302040400020003" pitchFamily="34" charset="0"/>
              </a:rPr>
              <a:t>(</a:t>
            </a:r>
            <a:r>
              <a:rPr lang="id-ID" sz="1400" i="1" dirty="0" err="1">
                <a:latin typeface="Quire Sans Light" panose="020B0302040400020003" pitchFamily="34" charset="0"/>
              </a:rPr>
              <a:t>sole</a:t>
            </a:r>
            <a:r>
              <a:rPr lang="id-ID" sz="1400" i="1" dirty="0">
                <a:latin typeface="Quire Sans Light" panose="020B0302040400020003" pitchFamily="34" charset="0"/>
              </a:rPr>
              <a:t> </a:t>
            </a:r>
            <a:r>
              <a:rPr lang="id-ID" sz="1400" i="1" dirty="0" err="1">
                <a:latin typeface="Quire Sans Light" panose="020B0302040400020003" pitchFamily="34" charset="0"/>
              </a:rPr>
              <a:t>proprietor’s</a:t>
            </a:r>
            <a:r>
              <a:rPr lang="id-ID" sz="1400" i="1" dirty="0">
                <a:latin typeface="Quire Sans Light" panose="020B0302040400020003" pitchFamily="34" charset="0"/>
              </a:rPr>
              <a:t> </a:t>
            </a:r>
            <a:r>
              <a:rPr lang="id-ID" sz="1400" i="1" dirty="0" err="1">
                <a:latin typeface="Quire Sans Light" panose="020B0302040400020003" pitchFamily="34" charset="0"/>
              </a:rPr>
              <a:t>income</a:t>
            </a:r>
            <a:r>
              <a:rPr lang="id-ID" sz="1400" i="1" dirty="0">
                <a:latin typeface="Quire Sans Light" panose="020B0302040400020003" pitchFamily="34" charset="0"/>
              </a:rPr>
              <a:t>), </a:t>
            </a:r>
            <a:r>
              <a:rPr lang="id-ID" sz="1400" dirty="0">
                <a:latin typeface="Quire Sans Light" panose="020B0302040400020003" pitchFamily="34" charset="0"/>
              </a:rPr>
              <a:t>yaitu pendapatan yang diterima dari penggunaan tenaga kerja dan hasil usaha perorangan seperti petani. </a:t>
            </a:r>
          </a:p>
          <a:p>
            <a:pPr marL="342900" indent="-342900" algn="just">
              <a:buFont typeface="+mj-lt"/>
              <a:buAutoNum type="arabicParenR"/>
            </a:pPr>
            <a:r>
              <a:rPr lang="id-ID" sz="1400" dirty="0">
                <a:latin typeface="Quire Sans Light" panose="020B0302040400020003" pitchFamily="34" charset="0"/>
              </a:rPr>
              <a:t>Pendapatan sewa </a:t>
            </a:r>
            <a:r>
              <a:rPr lang="id-ID" sz="1400" i="1" dirty="0">
                <a:latin typeface="Quire Sans Light" panose="020B0302040400020003" pitchFamily="34" charset="0"/>
              </a:rPr>
              <a:t>(rental </a:t>
            </a:r>
            <a:r>
              <a:rPr lang="id-ID" sz="1400" i="1" dirty="0" err="1">
                <a:latin typeface="Quire Sans Light" panose="020B0302040400020003" pitchFamily="34" charset="0"/>
              </a:rPr>
              <a:t>income</a:t>
            </a:r>
            <a:r>
              <a:rPr lang="id-ID" sz="1400" i="1" dirty="0">
                <a:latin typeface="Quire Sans Light" panose="020B0302040400020003" pitchFamily="34" charset="0"/>
              </a:rPr>
              <a:t> </a:t>
            </a:r>
            <a:r>
              <a:rPr lang="id-ID" sz="1400" i="1" dirty="0" err="1">
                <a:latin typeface="Quire Sans Light" panose="020B0302040400020003" pitchFamily="34" charset="0"/>
              </a:rPr>
              <a:t>of</a:t>
            </a:r>
            <a:r>
              <a:rPr lang="id-ID" sz="1400" i="1" dirty="0">
                <a:latin typeface="Quire Sans Light" panose="020B0302040400020003" pitchFamily="34" charset="0"/>
              </a:rPr>
              <a:t> person), </a:t>
            </a:r>
            <a:r>
              <a:rPr lang="id-ID" sz="1400" dirty="0">
                <a:latin typeface="Quire Sans Light" panose="020B0302040400020003" pitchFamily="34" charset="0"/>
              </a:rPr>
              <a:t>yaitu balas jasa yang diberikan pada pemilik sumber daya yang digunakan untuk kegiatan ekonomi. </a:t>
            </a:r>
          </a:p>
          <a:p>
            <a:pPr marL="342900" indent="-342900" algn="just">
              <a:buFont typeface="+mj-lt"/>
              <a:buAutoNum type="arabicParenR"/>
            </a:pPr>
            <a:r>
              <a:rPr lang="id-ID" sz="1400" dirty="0">
                <a:latin typeface="Quire Sans Light" panose="020B0302040400020003" pitchFamily="34" charset="0"/>
              </a:rPr>
              <a:t>Bunga neto </a:t>
            </a:r>
            <a:r>
              <a:rPr lang="id-ID" sz="1400" i="1" dirty="0">
                <a:latin typeface="Quire Sans Light" panose="020B0302040400020003" pitchFamily="34" charset="0"/>
              </a:rPr>
              <a:t>(net </a:t>
            </a:r>
            <a:r>
              <a:rPr lang="id-ID" sz="1400" i="1" dirty="0" err="1">
                <a:latin typeface="Quire Sans Light" panose="020B0302040400020003" pitchFamily="34" charset="0"/>
              </a:rPr>
              <a:t>interest</a:t>
            </a:r>
            <a:r>
              <a:rPr lang="id-ID" sz="1400" i="1" dirty="0">
                <a:latin typeface="Quire Sans Light" panose="020B0302040400020003" pitchFamily="34" charset="0"/>
              </a:rPr>
              <a:t>). </a:t>
            </a:r>
            <a:r>
              <a:rPr lang="id-ID" sz="1400" dirty="0">
                <a:latin typeface="Quire Sans Light" panose="020B0302040400020003" pitchFamily="34" charset="0"/>
              </a:rPr>
              <a:t>Bunga yang dimaksud ini adalah bunga yang dibayar oleh perusahaan dikurangi dengan bunga yang diterima oleh perusahaan, ditambah bunga neto yang diterima dari luar negeri. </a:t>
            </a:r>
            <a:endParaRPr lang="id-ID" sz="1400" i="1" dirty="0">
              <a:latin typeface="Quire Sans Light" panose="020B0302040400020003" pitchFamily="34" charset="0"/>
            </a:endParaRPr>
          </a:p>
        </p:txBody>
      </p:sp>
      <p:sp>
        <p:nvSpPr>
          <p:cNvPr id="8" name="Rounded Rectangle 7">
            <a:extLst>
              <a:ext uri="{FF2B5EF4-FFF2-40B4-BE49-F238E27FC236}">
                <a16:creationId xmlns:a16="http://schemas.microsoft.com/office/drawing/2014/main" id="{F8485651-FB75-5158-A189-94B778A6B680}"/>
              </a:ext>
            </a:extLst>
          </p:cNvPr>
          <p:cNvSpPr/>
          <p:nvPr/>
        </p:nvSpPr>
        <p:spPr>
          <a:xfrm>
            <a:off x="3467100" y="3369369"/>
            <a:ext cx="2514600" cy="395741"/>
          </a:xfrm>
          <a:prstGeom prst="round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600" b="1" i="1" dirty="0" err="1">
                <a:solidFill>
                  <a:schemeClr val="tx2"/>
                </a:solidFill>
                <a:latin typeface="Quire Sans" panose="020B0502040400020003" pitchFamily="34" charset="0"/>
                <a:cs typeface="Quire Sans" panose="020B0502040400020003" pitchFamily="34" charset="0"/>
              </a:rPr>
              <a:t>Y</a:t>
            </a:r>
            <a:r>
              <a:rPr lang="id-ID" sz="1600" b="1" i="1" dirty="0">
                <a:solidFill>
                  <a:schemeClr val="tx2"/>
                </a:solidFill>
                <a:latin typeface="Quire Sans" panose="020B0502040400020003" pitchFamily="34" charset="0"/>
                <a:cs typeface="Quire Sans" panose="020B0502040400020003" pitchFamily="34" charset="0"/>
              </a:rPr>
              <a:t> = </a:t>
            </a:r>
            <a:r>
              <a:rPr lang="id-ID" sz="1600" b="1" i="1" dirty="0" err="1">
                <a:solidFill>
                  <a:schemeClr val="tx2"/>
                </a:solidFill>
                <a:latin typeface="Quire Sans" panose="020B0502040400020003" pitchFamily="34" charset="0"/>
                <a:cs typeface="Quire Sans" panose="020B0502040400020003" pitchFamily="34" charset="0"/>
              </a:rPr>
              <a:t>w</a:t>
            </a:r>
            <a:r>
              <a:rPr lang="id-ID" sz="1600" b="1" i="1" dirty="0">
                <a:solidFill>
                  <a:schemeClr val="tx2"/>
                </a:solidFill>
                <a:latin typeface="Quire Sans" panose="020B0502040400020003" pitchFamily="34" charset="0"/>
                <a:cs typeface="Quire Sans" panose="020B0502040400020003" pitchFamily="34" charset="0"/>
              </a:rPr>
              <a:t> + </a:t>
            </a:r>
            <a:r>
              <a:rPr lang="id-ID" sz="1600" b="1" i="1" dirty="0" err="1">
                <a:solidFill>
                  <a:schemeClr val="tx2"/>
                </a:solidFill>
                <a:latin typeface="Quire Sans" panose="020B0502040400020003" pitchFamily="34" charset="0"/>
                <a:cs typeface="Quire Sans" panose="020B0502040400020003" pitchFamily="34" charset="0"/>
              </a:rPr>
              <a:t>r</a:t>
            </a:r>
            <a:r>
              <a:rPr lang="id-ID" sz="1600" b="1" i="1" dirty="0">
                <a:solidFill>
                  <a:schemeClr val="tx2"/>
                </a:solidFill>
                <a:latin typeface="Quire Sans" panose="020B0502040400020003" pitchFamily="34" charset="0"/>
                <a:cs typeface="Quire Sans" panose="020B0502040400020003" pitchFamily="34" charset="0"/>
              </a:rPr>
              <a:t> + i + </a:t>
            </a:r>
            <a:r>
              <a:rPr lang="id-ID" sz="1600" b="1" i="1" dirty="0" err="1">
                <a:solidFill>
                  <a:schemeClr val="tx2"/>
                </a:solidFill>
                <a:latin typeface="Quire Sans" panose="020B0502040400020003" pitchFamily="34" charset="0"/>
                <a:cs typeface="Quire Sans" panose="020B0502040400020003" pitchFamily="34" charset="0"/>
              </a:rPr>
              <a:t>p</a:t>
            </a:r>
            <a:endParaRPr lang="id-ID" sz="1400" b="1" i="1" dirty="0">
              <a:solidFill>
                <a:schemeClr val="tx2"/>
              </a:solidFill>
              <a:latin typeface="Quire Sans" panose="020B0502040400020003" pitchFamily="34" charset="0"/>
              <a:cs typeface="Quire Sans" panose="020B0502040400020003" pitchFamily="34" charset="0"/>
            </a:endParaRPr>
          </a:p>
        </p:txBody>
      </p:sp>
      <p:sp>
        <p:nvSpPr>
          <p:cNvPr id="9" name="TextBox 8">
            <a:extLst>
              <a:ext uri="{FF2B5EF4-FFF2-40B4-BE49-F238E27FC236}">
                <a16:creationId xmlns:a16="http://schemas.microsoft.com/office/drawing/2014/main" id="{F0F2A172-9CAA-3D93-7C61-CF89B295F729}"/>
              </a:ext>
            </a:extLst>
          </p:cNvPr>
          <p:cNvSpPr txBox="1"/>
          <p:nvPr/>
        </p:nvSpPr>
        <p:spPr>
          <a:xfrm>
            <a:off x="990599" y="3754479"/>
            <a:ext cx="4635395" cy="830997"/>
          </a:xfrm>
          <a:prstGeom prst="rect">
            <a:avLst/>
          </a:prstGeom>
          <a:noFill/>
        </p:spPr>
        <p:txBody>
          <a:bodyPr wrap="square" rtlCol="0">
            <a:spAutoFit/>
          </a:bodyPr>
          <a:lstStyle/>
          <a:p>
            <a:r>
              <a:rPr lang="id-ID" sz="1200" dirty="0">
                <a:latin typeface="Quire Sans Light" panose="020B0302040400020003" pitchFamily="34" charset="0"/>
              </a:rPr>
              <a:t>Keterangan: </a:t>
            </a:r>
          </a:p>
          <a:p>
            <a:r>
              <a:rPr lang="id-ID" sz="1200" dirty="0" err="1">
                <a:latin typeface="Quire Sans Light" panose="020B0302040400020003" pitchFamily="34" charset="0"/>
              </a:rPr>
              <a:t>Y</a:t>
            </a:r>
            <a:r>
              <a:rPr lang="id-ID" sz="1200" dirty="0">
                <a:latin typeface="Quire Sans Light" panose="020B0302040400020003" pitchFamily="34" charset="0"/>
              </a:rPr>
              <a:t> = pendapatan nasional </a:t>
            </a:r>
            <a:r>
              <a:rPr lang="id-ID" sz="1200" i="1" dirty="0">
                <a:latin typeface="Quire Sans Light" panose="020B0302040400020003" pitchFamily="34" charset="0"/>
              </a:rPr>
              <a:t>(</a:t>
            </a:r>
            <a:r>
              <a:rPr lang="id-ID" sz="1200" i="1" dirty="0" err="1">
                <a:latin typeface="Quire Sans Light" panose="020B0302040400020003" pitchFamily="34" charset="0"/>
              </a:rPr>
              <a:t>national</a:t>
            </a:r>
            <a:r>
              <a:rPr lang="id-ID" sz="1200" i="1" dirty="0">
                <a:latin typeface="Quire Sans Light" panose="020B0302040400020003" pitchFamily="34" charset="0"/>
              </a:rPr>
              <a:t> </a:t>
            </a:r>
            <a:r>
              <a:rPr lang="id-ID" sz="1200" i="1" dirty="0" err="1">
                <a:latin typeface="Quire Sans Light" panose="020B0302040400020003" pitchFamily="34" charset="0"/>
              </a:rPr>
              <a:t>income</a:t>
            </a:r>
            <a:r>
              <a:rPr lang="id-ID" sz="1200" i="1" dirty="0">
                <a:latin typeface="Quire Sans Light" panose="020B0302040400020003" pitchFamily="34" charset="0"/>
              </a:rPr>
              <a:t>)</a:t>
            </a:r>
          </a:p>
          <a:p>
            <a:r>
              <a:rPr lang="id-ID" sz="1200" dirty="0" err="1">
                <a:latin typeface="Quire Sans Light" panose="020B0302040400020003" pitchFamily="34" charset="0"/>
              </a:rPr>
              <a:t>w</a:t>
            </a:r>
            <a:r>
              <a:rPr lang="id-ID" sz="1200" dirty="0">
                <a:latin typeface="Quire Sans Light" panose="020B0302040400020003" pitchFamily="34" charset="0"/>
              </a:rPr>
              <a:t> = pendapatan dari upah, gaji, dan pendapatan lain sebelum pajak</a:t>
            </a:r>
          </a:p>
          <a:p>
            <a:r>
              <a:rPr lang="id-ID" sz="1200" dirty="0" err="1">
                <a:latin typeface="Quire Sans Light" panose="020B0302040400020003" pitchFamily="34" charset="0"/>
              </a:rPr>
              <a:t>r</a:t>
            </a:r>
            <a:r>
              <a:rPr lang="id-ID" sz="1200" dirty="0">
                <a:latin typeface="Quire Sans Light" panose="020B0302040400020003" pitchFamily="34" charset="0"/>
              </a:rPr>
              <a:t> = pendapatan bersih dari sewa </a:t>
            </a:r>
            <a:r>
              <a:rPr lang="id-ID" sz="1200" i="1" dirty="0">
                <a:latin typeface="Quire Sans Light" panose="020B0302040400020003" pitchFamily="34" charset="0"/>
              </a:rPr>
              <a:t>(rental </a:t>
            </a:r>
            <a:r>
              <a:rPr lang="id-ID" sz="1200" i="1" dirty="0" err="1">
                <a:latin typeface="Quire Sans Light" panose="020B0302040400020003" pitchFamily="34" charset="0"/>
              </a:rPr>
              <a:t>income</a:t>
            </a:r>
            <a:r>
              <a:rPr lang="id-ID" sz="1200" i="1" dirty="0">
                <a:latin typeface="Quire Sans Light" panose="020B0302040400020003" pitchFamily="34" charset="0"/>
              </a:rPr>
              <a:t>)</a:t>
            </a:r>
          </a:p>
        </p:txBody>
      </p:sp>
      <p:sp>
        <p:nvSpPr>
          <p:cNvPr id="10" name="TextBox 9">
            <a:extLst>
              <a:ext uri="{FF2B5EF4-FFF2-40B4-BE49-F238E27FC236}">
                <a16:creationId xmlns:a16="http://schemas.microsoft.com/office/drawing/2014/main" id="{44B6854F-3273-87B9-8280-CAB6C8A33C43}"/>
              </a:ext>
            </a:extLst>
          </p:cNvPr>
          <p:cNvSpPr txBox="1"/>
          <p:nvPr/>
        </p:nvSpPr>
        <p:spPr>
          <a:xfrm>
            <a:off x="5625994" y="3905622"/>
            <a:ext cx="3213206" cy="646331"/>
          </a:xfrm>
          <a:prstGeom prst="rect">
            <a:avLst/>
          </a:prstGeom>
          <a:noFill/>
        </p:spPr>
        <p:txBody>
          <a:bodyPr wrap="square" rtlCol="0">
            <a:spAutoFit/>
          </a:bodyPr>
          <a:lstStyle/>
          <a:p>
            <a:r>
              <a:rPr lang="id-ID" sz="1200" dirty="0">
                <a:latin typeface="Quire Sans Light" panose="020B0302040400020003" pitchFamily="34" charset="0"/>
              </a:rPr>
              <a:t>i= pendapatan dari bunga</a:t>
            </a:r>
          </a:p>
          <a:p>
            <a:r>
              <a:rPr lang="id-ID" sz="1200" dirty="0" err="1">
                <a:latin typeface="Quire Sans Light" panose="020B0302040400020003" pitchFamily="34" charset="0"/>
              </a:rPr>
              <a:t>p</a:t>
            </a:r>
            <a:r>
              <a:rPr lang="id-ID" sz="1200" dirty="0">
                <a:latin typeface="Quire Sans Light" panose="020B0302040400020003" pitchFamily="34" charset="0"/>
              </a:rPr>
              <a:t> = pendapatan dari keuntungan perusahaan dan usaha perorangan</a:t>
            </a:r>
          </a:p>
        </p:txBody>
      </p:sp>
    </p:spTree>
    <p:extLst>
      <p:ext uri="{BB962C8B-B14F-4D97-AF65-F5344CB8AC3E}">
        <p14:creationId xmlns:p14="http://schemas.microsoft.com/office/powerpoint/2010/main" val="1037862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97D1A49-9FFA-C618-76B5-5305F05F3AA9}"/>
              </a:ext>
            </a:extLst>
          </p:cNvPr>
          <p:cNvGrpSpPr/>
          <p:nvPr/>
        </p:nvGrpSpPr>
        <p:grpSpPr>
          <a:xfrm>
            <a:off x="0" y="4302125"/>
            <a:ext cx="9144000" cy="841375"/>
            <a:chOff x="0" y="4302125"/>
            <a:chExt cx="9144000" cy="841375"/>
          </a:xfrm>
        </p:grpSpPr>
        <p:grpSp>
          <p:nvGrpSpPr>
            <p:cNvPr id="13" name="Group 12">
              <a:extLst>
                <a:ext uri="{FF2B5EF4-FFF2-40B4-BE49-F238E27FC236}">
                  <a16:creationId xmlns:a16="http://schemas.microsoft.com/office/drawing/2014/main" id="{C16D968C-8633-DE64-0DBC-F96E84BF17EA}"/>
                </a:ext>
              </a:extLst>
            </p:cNvPr>
            <p:cNvGrpSpPr/>
            <p:nvPr/>
          </p:nvGrpSpPr>
          <p:grpSpPr>
            <a:xfrm>
              <a:off x="0" y="4302125"/>
              <a:ext cx="9144000" cy="841375"/>
              <a:chOff x="0" y="4302125"/>
              <a:chExt cx="9144000" cy="841375"/>
            </a:xfrm>
          </p:grpSpPr>
          <p:grpSp>
            <p:nvGrpSpPr>
              <p:cNvPr id="15" name="Group 14">
                <a:extLst>
                  <a:ext uri="{FF2B5EF4-FFF2-40B4-BE49-F238E27FC236}">
                    <a16:creationId xmlns:a16="http://schemas.microsoft.com/office/drawing/2014/main" id="{225A4332-6D33-CC7B-B09A-6281298D8F29}"/>
                  </a:ext>
                </a:extLst>
              </p:cNvPr>
              <p:cNvGrpSpPr/>
              <p:nvPr/>
            </p:nvGrpSpPr>
            <p:grpSpPr>
              <a:xfrm>
                <a:off x="0" y="4302125"/>
                <a:ext cx="9144000" cy="841375"/>
                <a:chOff x="0" y="4302125"/>
                <a:chExt cx="9144000" cy="841375"/>
              </a:xfrm>
            </p:grpSpPr>
            <p:pic>
              <p:nvPicPr>
                <p:cNvPr id="17" name="Picture 2" descr="E:\ELISA\ERLANGGA LISA\2017\TEMPLATE PPT\SMP PPKN kelas X kelompok wajib\SMP PPKN kelas X kelompok wajib.png">
                  <a:extLst>
                    <a:ext uri="{FF2B5EF4-FFF2-40B4-BE49-F238E27FC236}">
                      <a16:creationId xmlns:a16="http://schemas.microsoft.com/office/drawing/2014/main" id="{FAEFE90A-12A0-2E9D-23DE-1C310D74C02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8" name="TextBox 16">
                  <a:extLst>
                    <a:ext uri="{FF2B5EF4-FFF2-40B4-BE49-F238E27FC236}">
                      <a16:creationId xmlns:a16="http://schemas.microsoft.com/office/drawing/2014/main" id="{01592AF9-1C51-8109-7992-E2C6D1B0BE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6" name="Picture 15" descr="A picture containing text&#10;&#10;Description automatically generated">
                <a:extLst>
                  <a:ext uri="{FF2B5EF4-FFF2-40B4-BE49-F238E27FC236}">
                    <a16:creationId xmlns:a16="http://schemas.microsoft.com/office/drawing/2014/main" id="{A5A4D337-AD34-4728-C13A-6DEA261C3E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4" name="Rectangle 13">
              <a:extLst>
                <a:ext uri="{FF2B5EF4-FFF2-40B4-BE49-F238E27FC236}">
                  <a16:creationId xmlns:a16="http://schemas.microsoft.com/office/drawing/2014/main" id="{0C490195-873E-EE3F-D10A-5D82C886E7C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9" name="Google Shape;2260;p38">
            <a:extLst>
              <a:ext uri="{FF2B5EF4-FFF2-40B4-BE49-F238E27FC236}">
                <a16:creationId xmlns:a16="http://schemas.microsoft.com/office/drawing/2014/main" id="{269CBAC2-E8B8-8427-297B-263EC478E984}"/>
              </a:ext>
            </a:extLst>
          </p:cNvPr>
          <p:cNvSpPr txBox="1">
            <a:spLocks/>
          </p:cNvSpPr>
          <p:nvPr/>
        </p:nvSpPr>
        <p:spPr>
          <a:xfrm>
            <a:off x="130122" y="1714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05</a:t>
            </a:r>
          </a:p>
        </p:txBody>
      </p:sp>
      <p:sp>
        <p:nvSpPr>
          <p:cNvPr id="20" name="Google Shape;2259;p38">
            <a:extLst>
              <a:ext uri="{FF2B5EF4-FFF2-40B4-BE49-F238E27FC236}">
                <a16:creationId xmlns:a16="http://schemas.microsoft.com/office/drawing/2014/main" id="{9CE72282-C417-DCFD-FA53-D7392CB316A5}"/>
              </a:ext>
            </a:extLst>
          </p:cNvPr>
          <p:cNvSpPr txBox="1">
            <a:spLocks/>
          </p:cNvSpPr>
          <p:nvPr/>
        </p:nvSpPr>
        <p:spPr>
          <a:xfrm>
            <a:off x="838455" y="217035"/>
            <a:ext cx="56385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Metode</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Perhitungann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Nasional</a:t>
            </a:r>
          </a:p>
        </p:txBody>
      </p:sp>
      <p:sp>
        <p:nvSpPr>
          <p:cNvPr id="5" name="Google Shape;467;p34">
            <a:extLst>
              <a:ext uri="{FF2B5EF4-FFF2-40B4-BE49-F238E27FC236}">
                <a16:creationId xmlns:a16="http://schemas.microsoft.com/office/drawing/2014/main" id="{66D8B3CC-6F02-81B5-1380-C39EE868F5D6}"/>
              </a:ext>
            </a:extLst>
          </p:cNvPr>
          <p:cNvSpPr/>
          <p:nvPr/>
        </p:nvSpPr>
        <p:spPr>
          <a:xfrm>
            <a:off x="413791" y="701997"/>
            <a:ext cx="500609" cy="465044"/>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b.</a:t>
            </a:r>
            <a:endParaRPr sz="1600" b="1" dirty="0">
              <a:solidFill>
                <a:schemeClr val="bg1"/>
              </a:solidFill>
              <a:latin typeface="Quire Sans" panose="020B0502040400020003" pitchFamily="34" charset="0"/>
              <a:cs typeface="Quire Sans" panose="020B0502040400020003" pitchFamily="34" charset="0"/>
            </a:endParaRPr>
          </a:p>
        </p:txBody>
      </p:sp>
      <p:sp>
        <p:nvSpPr>
          <p:cNvPr id="6" name="TextBox 5">
            <a:extLst>
              <a:ext uri="{FF2B5EF4-FFF2-40B4-BE49-F238E27FC236}">
                <a16:creationId xmlns:a16="http://schemas.microsoft.com/office/drawing/2014/main" id="{55367129-7F49-651B-4086-12893D570457}"/>
              </a:ext>
            </a:extLst>
          </p:cNvPr>
          <p:cNvSpPr txBox="1"/>
          <p:nvPr/>
        </p:nvSpPr>
        <p:spPr>
          <a:xfrm>
            <a:off x="990600" y="781050"/>
            <a:ext cx="5181600"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Pendekatan Produksi atau Nilai Tambah</a:t>
            </a:r>
            <a:endParaRPr lang="id-ID" sz="16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7" name="TextBox 6">
            <a:extLst>
              <a:ext uri="{FF2B5EF4-FFF2-40B4-BE49-F238E27FC236}">
                <a16:creationId xmlns:a16="http://schemas.microsoft.com/office/drawing/2014/main" id="{9A2A6DE7-144D-D3D9-E488-DABADB5F4E4F}"/>
              </a:ext>
            </a:extLst>
          </p:cNvPr>
          <p:cNvSpPr txBox="1"/>
          <p:nvPr/>
        </p:nvSpPr>
        <p:spPr>
          <a:xfrm>
            <a:off x="990600" y="1026666"/>
            <a:ext cx="7739609" cy="1169551"/>
          </a:xfrm>
          <a:prstGeom prst="rect">
            <a:avLst/>
          </a:prstGeom>
          <a:noFill/>
        </p:spPr>
        <p:txBody>
          <a:bodyPr wrap="square" rtlCol="0">
            <a:spAutoFit/>
          </a:bodyPr>
          <a:lstStyle/>
          <a:p>
            <a:pPr algn="just"/>
            <a:r>
              <a:rPr lang="id-ID" sz="1400" dirty="0">
                <a:latin typeface="Quire Sans Light" panose="020B0302040400020003" pitchFamily="34" charset="0"/>
              </a:rPr>
              <a:t>Pendekatan produksi adalah pendekatan yang menghitung pendapatan nasional dengan cara menjumlahkan nilai tambah atas barang dan jasa yang dihasilkan berbagai unit produksi di wilayah suatu negara dalam jangka waktu tertentu ditambah pajak atas produk neto. </a:t>
            </a:r>
          </a:p>
          <a:p>
            <a:pPr algn="just"/>
            <a:r>
              <a:rPr lang="id-ID" sz="1400" dirty="0">
                <a:latin typeface="Quire Sans Light" panose="020B0302040400020003" pitchFamily="34" charset="0"/>
              </a:rPr>
              <a:t>Nilai tambah yang dimaksud adalah selisih antara nilai produksi </a:t>
            </a:r>
            <a:r>
              <a:rPr lang="id-ID" sz="1400" i="1" dirty="0">
                <a:latin typeface="Quire Sans Light" panose="020B0302040400020003" pitchFamily="34" charset="0"/>
              </a:rPr>
              <a:t>(</a:t>
            </a:r>
            <a:r>
              <a:rPr lang="id-ID" sz="1400" i="1" dirty="0" err="1">
                <a:latin typeface="Quire Sans Light" panose="020B0302040400020003" pitchFamily="34" charset="0"/>
              </a:rPr>
              <a:t>output</a:t>
            </a:r>
            <a:r>
              <a:rPr lang="id-ID" sz="1400" i="1" dirty="0">
                <a:latin typeface="Quire Sans Light" panose="020B0302040400020003" pitchFamily="34" charset="0"/>
              </a:rPr>
              <a:t>) </a:t>
            </a:r>
            <a:r>
              <a:rPr lang="id-ID" sz="1400" dirty="0">
                <a:latin typeface="Quire Sans Light" panose="020B0302040400020003" pitchFamily="34" charset="0"/>
              </a:rPr>
              <a:t>dengan nilai dari biaya proses produksi (</a:t>
            </a:r>
            <a:r>
              <a:rPr lang="id-ID" sz="1400" dirty="0" err="1">
                <a:latin typeface="Quire Sans Light" panose="020B0302040400020003" pitchFamily="34" charset="0"/>
              </a:rPr>
              <a:t>input</a:t>
            </a:r>
            <a:r>
              <a:rPr lang="id-ID" sz="1400" dirty="0">
                <a:latin typeface="Quire Sans Light" panose="020B0302040400020003" pitchFamily="34" charset="0"/>
              </a:rPr>
              <a:t>) atau biaya/konsumsi antara </a:t>
            </a:r>
            <a:r>
              <a:rPr lang="id-ID" sz="1400" i="1" dirty="0">
                <a:latin typeface="Quire Sans Light" panose="020B0302040400020003" pitchFamily="34" charset="0"/>
              </a:rPr>
              <a:t>(</a:t>
            </a:r>
            <a:r>
              <a:rPr lang="id-ID" sz="1400" i="1" dirty="0" err="1">
                <a:latin typeface="Quire Sans Light" panose="020B0302040400020003" pitchFamily="34" charset="0"/>
              </a:rPr>
              <a:t>intermediate</a:t>
            </a:r>
            <a:r>
              <a:rPr lang="id-ID" sz="1400" i="1" dirty="0">
                <a:latin typeface="Quire Sans Light" panose="020B0302040400020003" pitchFamily="34" charset="0"/>
              </a:rPr>
              <a:t> </a:t>
            </a:r>
            <a:r>
              <a:rPr lang="id-ID" sz="1400" i="1" dirty="0" err="1">
                <a:latin typeface="Quire Sans Light" panose="020B0302040400020003" pitchFamily="34" charset="0"/>
              </a:rPr>
              <a:t>cost</a:t>
            </a:r>
            <a:r>
              <a:rPr lang="id-ID" sz="1400" i="1" dirty="0">
                <a:latin typeface="Quire Sans Light" panose="020B0302040400020003" pitchFamily="34" charset="0"/>
              </a:rPr>
              <a:t>). </a:t>
            </a:r>
          </a:p>
        </p:txBody>
      </p:sp>
      <p:sp>
        <p:nvSpPr>
          <p:cNvPr id="2" name="Rectangle 1">
            <a:extLst>
              <a:ext uri="{FF2B5EF4-FFF2-40B4-BE49-F238E27FC236}">
                <a16:creationId xmlns:a16="http://schemas.microsoft.com/office/drawing/2014/main" id="{B8C0B44B-7255-C5B1-7ADE-A834B4E00CF3}"/>
              </a:ext>
            </a:extLst>
          </p:cNvPr>
          <p:cNvSpPr/>
          <p:nvPr/>
        </p:nvSpPr>
        <p:spPr>
          <a:xfrm>
            <a:off x="2286000" y="2989602"/>
            <a:ext cx="4850130" cy="55034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pPr>
            <a:r>
              <a:rPr lang="en-US" sz="1400" b="1" i="1"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NTB</a:t>
            </a:r>
            <a:r>
              <a:rPr lang="en-US" sz="1400" b="1" i="1" baseline="-25000"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b,t</a:t>
            </a:r>
            <a:r>
              <a:rPr lang="en-US" sz="1400" b="1" i="1" baseline="-250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a:t>
            </a:r>
            <a:r>
              <a:rPr lang="en-US" sz="1400" b="1" i="1"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a:t>
            </a:r>
            <a:r>
              <a:rPr lang="en-US" sz="1400" b="1" i="1"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Output</a:t>
            </a:r>
            <a:r>
              <a:rPr lang="en-US" sz="1400" b="1" i="1" baseline="-25000"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b,t</a:t>
            </a:r>
            <a:r>
              <a:rPr lang="en-US" sz="1400" b="1" i="1" baseline="-250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a:t>
            </a:r>
            <a:r>
              <a:rPr lang="en-US" sz="1400" b="1" i="1"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a:t>
            </a:r>
            <a:r>
              <a:rPr lang="en-US" sz="1400" b="1" i="1"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Konsumsi</a:t>
            </a:r>
            <a:r>
              <a:rPr lang="en-US" sz="1400" b="1" i="1"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a:t>
            </a:r>
            <a:r>
              <a:rPr lang="en-US" sz="1400" b="1" i="1"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Antara</a:t>
            </a:r>
            <a:r>
              <a:rPr lang="en-US" sz="1400" b="1" i="1" baseline="-25000"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b.t</a:t>
            </a:r>
            <a:endParaRPr lang="en-US" sz="1400" i="1" dirty="0">
              <a:effectLst/>
              <a:latin typeface="Quire Sans" panose="020B0502040400020003" pitchFamily="34" charset="0"/>
              <a:ea typeface="Times New Roman" panose="02020603050405020304" pitchFamily="18" charset="0"/>
              <a:cs typeface="Quire Sans" panose="020B0502040400020003" pitchFamily="34" charset="0"/>
            </a:endParaRPr>
          </a:p>
          <a:p>
            <a:pPr algn="ctr">
              <a:lnSpc>
                <a:spcPct val="115000"/>
              </a:lnSpc>
            </a:pPr>
            <a:r>
              <a:rPr lang="en-US" sz="1400" b="1" i="1"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Output</a:t>
            </a:r>
            <a:r>
              <a:rPr lang="en-US" sz="1400" b="1" i="1" baseline="-25000"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b,t</a:t>
            </a:r>
            <a:r>
              <a:rPr lang="en-US" sz="1400" b="1" i="1" baseline="-250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a:t>
            </a:r>
            <a:r>
              <a:rPr lang="en-US" sz="1400" b="1" i="1"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a:t>
            </a:r>
            <a:r>
              <a:rPr lang="en-US" sz="1400" b="1" i="1"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Produksi</a:t>
            </a:r>
            <a:r>
              <a:rPr lang="en-US" sz="1400" b="1" i="1" baseline="-25000"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t</a:t>
            </a:r>
            <a:r>
              <a:rPr lang="en-US" sz="1400" b="1" i="1"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x Harga</a:t>
            </a:r>
            <a:endParaRPr lang="en-US" sz="1400" i="1" dirty="0">
              <a:effectLst/>
              <a:latin typeface="Quire Sans" panose="020B0502040400020003" pitchFamily="34" charset="0"/>
              <a:ea typeface="Times New Roman" panose="02020603050405020304" pitchFamily="18" charset="0"/>
              <a:cs typeface="Quire Sans" panose="020B0502040400020003" pitchFamily="34" charset="0"/>
            </a:endParaRPr>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1E60328E-EAC1-ECFA-AB29-A9970CF33939}"/>
                  </a:ext>
                </a:extLst>
              </p:cNvPr>
              <p:cNvSpPr/>
              <p:nvPr/>
            </p:nvSpPr>
            <p:spPr>
              <a:xfrm>
                <a:off x="2286000" y="3655999"/>
                <a:ext cx="4850130" cy="42385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pPr>
                <a:r>
                  <a:rPr lang="en-US" sz="1400" b="1" i="1"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PDB = </a:t>
                </a:r>
                <a14:m>
                  <m:oMath xmlns:m="http://schemas.openxmlformats.org/officeDocument/2006/math">
                    <m:nary>
                      <m:naryPr>
                        <m:chr m:val="∑"/>
                        <m:limLoc m:val="undOvr"/>
                        <m:subHide m:val="on"/>
                        <m:supHide m:val="on"/>
                        <m:ctrlPr>
                          <a:rPr lang="en-US" sz="1400" b="1" i="1">
                            <a:solidFill>
                              <a:srgbClr val="000000"/>
                            </a:solidFill>
                            <a:effectLst/>
                            <a:latin typeface="Cambria Math" panose="02040503050406030204" pitchFamily="18" charset="0"/>
                            <a:ea typeface="Times New Roman" panose="02020603050405020304" pitchFamily="18" charset="0"/>
                          </a:rPr>
                        </m:ctrlPr>
                      </m:naryPr>
                      <m:sub/>
                      <m:sup/>
                      <m:e>
                        <m:r>
                          <a:rPr lang="en-US" sz="1400" b="1" i="1">
                            <a:solidFill>
                              <a:srgbClr val="000000"/>
                            </a:solidFill>
                            <a:effectLst/>
                            <a:latin typeface="Cambria Math" panose="02040503050406030204" pitchFamily="18" charset="0"/>
                            <a:ea typeface="Times New Roman" panose="02020603050405020304" pitchFamily="18" charset="0"/>
                          </a:rPr>
                          <m:t>𝑵𝑻𝑩</m:t>
                        </m:r>
                      </m:e>
                    </m:nary>
                  </m:oMath>
                </a14:m>
                <a:r>
                  <a:rPr lang="en-US" sz="1400" b="1" i="1"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 </a:t>
                </a:r>
                <a:r>
                  <a:rPr lang="en-US" sz="1400" b="1" i="1"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Pajak</a:t>
                </a:r>
                <a:r>
                  <a:rPr lang="en-US" sz="1400" b="1" i="1"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a:t>
                </a:r>
                <a:r>
                  <a:rPr lang="en-US" sz="1400" b="1" i="1"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atas</a:t>
                </a:r>
                <a:r>
                  <a:rPr lang="en-US" sz="1400" b="1" i="1"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a:t>
                </a:r>
                <a:r>
                  <a:rPr lang="en-US" sz="1400" b="1" i="1"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produk</a:t>
                </a:r>
                <a:r>
                  <a:rPr lang="en-US" sz="1400" b="1" i="1"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 </a:t>
                </a:r>
                <a:r>
                  <a:rPr lang="en-US" sz="1400" b="1" i="1"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subsidi</a:t>
                </a:r>
                <a:r>
                  <a:rPr lang="en-US" sz="1400" b="1" i="1"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a:t>
                </a:r>
                <a:r>
                  <a:rPr lang="en-US" sz="1400" b="1" i="1"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atas</a:t>
                </a:r>
                <a:r>
                  <a:rPr lang="en-US" sz="1400" b="1" i="1"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a:t>
                </a:r>
                <a:r>
                  <a:rPr lang="en-US" sz="1400" b="1" i="1"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produk</a:t>
                </a:r>
                <a:endParaRPr lang="en-US" sz="1400" i="1" dirty="0">
                  <a:effectLst/>
                  <a:latin typeface="Quire Sans" panose="020B0502040400020003" pitchFamily="34" charset="0"/>
                  <a:ea typeface="Times New Roman" panose="02020603050405020304" pitchFamily="18" charset="0"/>
                  <a:cs typeface="Quire Sans" panose="020B0502040400020003" pitchFamily="34" charset="0"/>
                </a:endParaRPr>
              </a:p>
            </p:txBody>
          </p:sp>
        </mc:Choice>
        <mc:Fallback xmlns="">
          <p:sp>
            <p:nvSpPr>
              <p:cNvPr id="4" name="Rectangle 3">
                <a:extLst>
                  <a:ext uri="{FF2B5EF4-FFF2-40B4-BE49-F238E27FC236}">
                    <a16:creationId xmlns:a16="http://schemas.microsoft.com/office/drawing/2014/main" id="{1E60328E-EAC1-ECFA-AB29-A9970CF33939}"/>
                  </a:ext>
                </a:extLst>
              </p:cNvPr>
              <p:cNvSpPr>
                <a:spLocks noRot="1" noChangeAspect="1" noMove="1" noResize="1" noEditPoints="1" noAdjustHandles="1" noChangeArrowheads="1" noChangeShapeType="1" noTextEdit="1"/>
              </p:cNvSpPr>
              <p:nvPr/>
            </p:nvSpPr>
            <p:spPr>
              <a:xfrm>
                <a:off x="2286000" y="3655999"/>
                <a:ext cx="4850130" cy="423856"/>
              </a:xfrm>
              <a:prstGeom prst="rect">
                <a:avLst/>
              </a:prstGeom>
              <a:blipFill>
                <a:blip r:embed="rId6"/>
                <a:stretch>
                  <a:fillRect t="-64706" b="-108824"/>
                </a:stretch>
              </a:blipFill>
              <a:ln>
                <a:noFill/>
              </a:ln>
            </p:spPr>
            <p:txBody>
              <a:bodyPr/>
              <a:lstStyle/>
              <a:p>
                <a:r>
                  <a:rPr lang="id-ID">
                    <a:noFill/>
                  </a:rPr>
                  <a:t> </a:t>
                </a:r>
              </a:p>
            </p:txBody>
          </p:sp>
        </mc:Fallback>
      </mc:AlternateContent>
      <p:sp>
        <p:nvSpPr>
          <p:cNvPr id="11" name="TextBox 10">
            <a:extLst>
              <a:ext uri="{FF2B5EF4-FFF2-40B4-BE49-F238E27FC236}">
                <a16:creationId xmlns:a16="http://schemas.microsoft.com/office/drawing/2014/main" id="{87813B27-DDAC-0ACB-4488-5D8038A15F45}"/>
              </a:ext>
            </a:extLst>
          </p:cNvPr>
          <p:cNvSpPr txBox="1"/>
          <p:nvPr/>
        </p:nvSpPr>
        <p:spPr>
          <a:xfrm>
            <a:off x="990600" y="2356528"/>
            <a:ext cx="7739608" cy="523220"/>
          </a:xfrm>
          <a:prstGeom prst="rect">
            <a:avLst/>
          </a:prstGeom>
          <a:noFill/>
        </p:spPr>
        <p:txBody>
          <a:bodyPr wrap="square" rtlCol="0">
            <a:spAutoFit/>
          </a:bodyPr>
          <a:lstStyle/>
          <a:p>
            <a:pPr algn="just"/>
            <a:r>
              <a:rPr lang="id-ID" sz="1400" dirty="0">
                <a:latin typeface="Quire Sans Light" panose="020B0302040400020003" pitchFamily="34" charset="0"/>
              </a:rPr>
              <a:t>Rumus matematis untuk menghitung nilai tambah yang digunakan oleh Badan Pusat Statistik pada PDB ADHB adalah sebagai berikut. </a:t>
            </a:r>
          </a:p>
        </p:txBody>
      </p:sp>
    </p:spTree>
    <p:extLst>
      <p:ext uri="{BB962C8B-B14F-4D97-AF65-F5344CB8AC3E}">
        <p14:creationId xmlns:p14="http://schemas.microsoft.com/office/powerpoint/2010/main" val="31897846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97D1A49-9FFA-C618-76B5-5305F05F3AA9}"/>
              </a:ext>
            </a:extLst>
          </p:cNvPr>
          <p:cNvGrpSpPr/>
          <p:nvPr/>
        </p:nvGrpSpPr>
        <p:grpSpPr>
          <a:xfrm>
            <a:off x="0" y="4302125"/>
            <a:ext cx="9144000" cy="841375"/>
            <a:chOff x="0" y="4302125"/>
            <a:chExt cx="9144000" cy="841375"/>
          </a:xfrm>
        </p:grpSpPr>
        <p:grpSp>
          <p:nvGrpSpPr>
            <p:cNvPr id="13" name="Group 12">
              <a:extLst>
                <a:ext uri="{FF2B5EF4-FFF2-40B4-BE49-F238E27FC236}">
                  <a16:creationId xmlns:a16="http://schemas.microsoft.com/office/drawing/2014/main" id="{C16D968C-8633-DE64-0DBC-F96E84BF17EA}"/>
                </a:ext>
              </a:extLst>
            </p:cNvPr>
            <p:cNvGrpSpPr/>
            <p:nvPr/>
          </p:nvGrpSpPr>
          <p:grpSpPr>
            <a:xfrm>
              <a:off x="0" y="4302125"/>
              <a:ext cx="9144000" cy="841375"/>
              <a:chOff x="0" y="4302125"/>
              <a:chExt cx="9144000" cy="841375"/>
            </a:xfrm>
          </p:grpSpPr>
          <p:grpSp>
            <p:nvGrpSpPr>
              <p:cNvPr id="15" name="Group 14">
                <a:extLst>
                  <a:ext uri="{FF2B5EF4-FFF2-40B4-BE49-F238E27FC236}">
                    <a16:creationId xmlns:a16="http://schemas.microsoft.com/office/drawing/2014/main" id="{225A4332-6D33-CC7B-B09A-6281298D8F29}"/>
                  </a:ext>
                </a:extLst>
              </p:cNvPr>
              <p:cNvGrpSpPr/>
              <p:nvPr/>
            </p:nvGrpSpPr>
            <p:grpSpPr>
              <a:xfrm>
                <a:off x="0" y="4302125"/>
                <a:ext cx="9144000" cy="841375"/>
                <a:chOff x="0" y="4302125"/>
                <a:chExt cx="9144000" cy="841375"/>
              </a:xfrm>
            </p:grpSpPr>
            <p:pic>
              <p:nvPicPr>
                <p:cNvPr id="17" name="Picture 2" descr="E:\ELISA\ERLANGGA LISA\2017\TEMPLATE PPT\SMP PPKN kelas X kelompok wajib\SMP PPKN kelas X kelompok wajib.png">
                  <a:extLst>
                    <a:ext uri="{FF2B5EF4-FFF2-40B4-BE49-F238E27FC236}">
                      <a16:creationId xmlns:a16="http://schemas.microsoft.com/office/drawing/2014/main" id="{FAEFE90A-12A0-2E9D-23DE-1C310D74C026}"/>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18" name="TextBox 16">
                  <a:extLst>
                    <a:ext uri="{FF2B5EF4-FFF2-40B4-BE49-F238E27FC236}">
                      <a16:creationId xmlns:a16="http://schemas.microsoft.com/office/drawing/2014/main" id="{01592AF9-1C51-8109-7992-E2C6D1B0BE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6" name="Picture 15" descr="A picture containing text&#10;&#10;Description automatically generated">
                <a:extLst>
                  <a:ext uri="{FF2B5EF4-FFF2-40B4-BE49-F238E27FC236}">
                    <a16:creationId xmlns:a16="http://schemas.microsoft.com/office/drawing/2014/main" id="{A5A4D337-AD34-4728-C13A-6DEA261C3E9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4" name="Rectangle 13">
              <a:extLst>
                <a:ext uri="{FF2B5EF4-FFF2-40B4-BE49-F238E27FC236}">
                  <a16:creationId xmlns:a16="http://schemas.microsoft.com/office/drawing/2014/main" id="{0C490195-873E-EE3F-D10A-5D82C886E7C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9" name="Google Shape;2260;p38">
            <a:extLst>
              <a:ext uri="{FF2B5EF4-FFF2-40B4-BE49-F238E27FC236}">
                <a16:creationId xmlns:a16="http://schemas.microsoft.com/office/drawing/2014/main" id="{269CBAC2-E8B8-8427-297B-263EC478E984}"/>
              </a:ext>
            </a:extLst>
          </p:cNvPr>
          <p:cNvSpPr txBox="1">
            <a:spLocks/>
          </p:cNvSpPr>
          <p:nvPr/>
        </p:nvSpPr>
        <p:spPr>
          <a:xfrm>
            <a:off x="130122" y="49084"/>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05</a:t>
            </a:r>
          </a:p>
        </p:txBody>
      </p:sp>
      <p:sp>
        <p:nvSpPr>
          <p:cNvPr id="20" name="Google Shape;2259;p38">
            <a:extLst>
              <a:ext uri="{FF2B5EF4-FFF2-40B4-BE49-F238E27FC236}">
                <a16:creationId xmlns:a16="http://schemas.microsoft.com/office/drawing/2014/main" id="{9CE72282-C417-DCFD-FA53-D7392CB316A5}"/>
              </a:ext>
            </a:extLst>
          </p:cNvPr>
          <p:cNvSpPr txBox="1">
            <a:spLocks/>
          </p:cNvSpPr>
          <p:nvPr/>
        </p:nvSpPr>
        <p:spPr>
          <a:xfrm>
            <a:off x="838455" y="94669"/>
            <a:ext cx="56385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Metode</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Perhitungann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Nasional</a:t>
            </a:r>
          </a:p>
        </p:txBody>
      </p:sp>
      <p:sp>
        <p:nvSpPr>
          <p:cNvPr id="5" name="Google Shape;467;p34">
            <a:extLst>
              <a:ext uri="{FF2B5EF4-FFF2-40B4-BE49-F238E27FC236}">
                <a16:creationId xmlns:a16="http://schemas.microsoft.com/office/drawing/2014/main" id="{66D8B3CC-6F02-81B5-1380-C39EE868F5D6}"/>
              </a:ext>
            </a:extLst>
          </p:cNvPr>
          <p:cNvSpPr/>
          <p:nvPr/>
        </p:nvSpPr>
        <p:spPr>
          <a:xfrm>
            <a:off x="413791" y="579631"/>
            <a:ext cx="500609" cy="465044"/>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b.</a:t>
            </a:r>
            <a:endParaRPr sz="1600" b="1" dirty="0">
              <a:solidFill>
                <a:schemeClr val="bg1"/>
              </a:solidFill>
              <a:latin typeface="Quire Sans" panose="020B0502040400020003" pitchFamily="34" charset="0"/>
              <a:cs typeface="Quire Sans" panose="020B0502040400020003" pitchFamily="34" charset="0"/>
            </a:endParaRPr>
          </a:p>
        </p:txBody>
      </p:sp>
      <p:sp>
        <p:nvSpPr>
          <p:cNvPr id="6" name="TextBox 5">
            <a:extLst>
              <a:ext uri="{FF2B5EF4-FFF2-40B4-BE49-F238E27FC236}">
                <a16:creationId xmlns:a16="http://schemas.microsoft.com/office/drawing/2014/main" id="{55367129-7F49-651B-4086-12893D570457}"/>
              </a:ext>
            </a:extLst>
          </p:cNvPr>
          <p:cNvSpPr txBox="1"/>
          <p:nvPr/>
        </p:nvSpPr>
        <p:spPr>
          <a:xfrm>
            <a:off x="990600" y="658684"/>
            <a:ext cx="5181600"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Pendekatan Produksi atau Nilai Tambah</a:t>
            </a:r>
            <a:endParaRPr lang="id-ID" sz="16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1" name="TextBox 10">
            <a:extLst>
              <a:ext uri="{FF2B5EF4-FFF2-40B4-BE49-F238E27FC236}">
                <a16:creationId xmlns:a16="http://schemas.microsoft.com/office/drawing/2014/main" id="{87813B27-DDAC-0ACB-4488-5D8038A15F45}"/>
              </a:ext>
            </a:extLst>
          </p:cNvPr>
          <p:cNvSpPr txBox="1"/>
          <p:nvPr/>
        </p:nvSpPr>
        <p:spPr>
          <a:xfrm>
            <a:off x="990600" y="907587"/>
            <a:ext cx="3886200" cy="276999"/>
          </a:xfrm>
          <a:prstGeom prst="rect">
            <a:avLst/>
          </a:prstGeom>
          <a:noFill/>
        </p:spPr>
        <p:txBody>
          <a:bodyPr wrap="square" rtlCol="0">
            <a:spAutoFit/>
          </a:bodyPr>
          <a:lstStyle/>
          <a:p>
            <a:pPr algn="just"/>
            <a:r>
              <a:rPr lang="id-ID" sz="1200" dirty="0">
                <a:latin typeface="Quire Sans Light" panose="020B0302040400020003" pitchFamily="34" charset="0"/>
              </a:rPr>
              <a:t>Untuk lebih jelasnya perhatikan contoh berikut.  </a:t>
            </a:r>
          </a:p>
        </p:txBody>
      </p:sp>
      <p:graphicFrame>
        <p:nvGraphicFramePr>
          <p:cNvPr id="9" name="Table 8">
            <a:extLst>
              <a:ext uri="{FF2B5EF4-FFF2-40B4-BE49-F238E27FC236}">
                <a16:creationId xmlns:a16="http://schemas.microsoft.com/office/drawing/2014/main" id="{254A0B2F-4207-409F-7404-18D68B757B90}"/>
              </a:ext>
            </a:extLst>
          </p:cNvPr>
          <p:cNvGraphicFramePr>
            <a:graphicFrameLocks noGrp="1"/>
          </p:cNvGraphicFramePr>
          <p:nvPr>
            <p:extLst>
              <p:ext uri="{D42A27DB-BD31-4B8C-83A1-F6EECF244321}">
                <p14:modId xmlns:p14="http://schemas.microsoft.com/office/powerpoint/2010/main" val="865320787"/>
              </p:ext>
            </p:extLst>
          </p:nvPr>
        </p:nvGraphicFramePr>
        <p:xfrm>
          <a:off x="1087202" y="1199650"/>
          <a:ext cx="4237833" cy="841376"/>
        </p:xfrm>
        <a:graphic>
          <a:graphicData uri="http://schemas.openxmlformats.org/drawingml/2006/table">
            <a:tbl>
              <a:tblPr firstRow="1" firstCol="1" bandRow="1">
                <a:tableStyleId>{5C22544A-7EE6-4342-B048-85BDC9FD1C3A}</a:tableStyleId>
              </a:tblPr>
              <a:tblGrid>
                <a:gridCol w="1412402">
                  <a:extLst>
                    <a:ext uri="{9D8B030D-6E8A-4147-A177-3AD203B41FA5}">
                      <a16:colId xmlns:a16="http://schemas.microsoft.com/office/drawing/2014/main" val="2261394275"/>
                    </a:ext>
                  </a:extLst>
                </a:gridCol>
                <a:gridCol w="1412402">
                  <a:extLst>
                    <a:ext uri="{9D8B030D-6E8A-4147-A177-3AD203B41FA5}">
                      <a16:colId xmlns:a16="http://schemas.microsoft.com/office/drawing/2014/main" val="1595101767"/>
                    </a:ext>
                  </a:extLst>
                </a:gridCol>
                <a:gridCol w="1413029">
                  <a:extLst>
                    <a:ext uri="{9D8B030D-6E8A-4147-A177-3AD203B41FA5}">
                      <a16:colId xmlns:a16="http://schemas.microsoft.com/office/drawing/2014/main" val="2147897743"/>
                    </a:ext>
                  </a:extLst>
                </a:gridCol>
              </a:tblGrid>
              <a:tr h="210344">
                <a:tc>
                  <a:txBody>
                    <a:bodyPr/>
                    <a:lstStyle/>
                    <a:p>
                      <a:pPr algn="ctr"/>
                      <a:r>
                        <a:rPr lang="en-US" sz="1200" kern="100">
                          <a:effectLst/>
                          <a:latin typeface="Cambria Math" panose="02040503050406030204" pitchFamily="18" charset="0"/>
                          <a:ea typeface="Cambria Math" panose="02040503050406030204" pitchFamily="18" charset="0"/>
                          <a:cs typeface="Quire Sans" panose="020B0502040400020003" pitchFamily="34" charset="0"/>
                        </a:rPr>
                        <a:t>Jenis Barang</a:t>
                      </a:r>
                    </a:p>
                  </a:txBody>
                  <a:tcPr marL="68580" marR="68580" marT="0" marB="0"/>
                </a:tc>
                <a:tc>
                  <a:txBody>
                    <a:bodyPr/>
                    <a:lstStyle/>
                    <a:p>
                      <a:pPr algn="ctr"/>
                      <a:r>
                        <a:rPr lang="en-US" sz="1200" kern="100">
                          <a:effectLst/>
                          <a:latin typeface="Cambria Math" panose="02040503050406030204" pitchFamily="18" charset="0"/>
                          <a:ea typeface="Cambria Math" panose="02040503050406030204" pitchFamily="18" charset="0"/>
                          <a:cs typeface="Quire Sans" panose="020B0502040400020003" pitchFamily="34" charset="0"/>
                        </a:rPr>
                        <a:t>Harga Barang</a:t>
                      </a:r>
                    </a:p>
                  </a:txBody>
                  <a:tcPr marL="68580" marR="68580" marT="0" marB="0"/>
                </a:tc>
                <a:tc>
                  <a:txBody>
                    <a:bodyPr/>
                    <a:lstStyle/>
                    <a:p>
                      <a:pPr algn="ctr"/>
                      <a:r>
                        <a:rPr lang="en-US" sz="1200" kern="100">
                          <a:effectLst/>
                          <a:latin typeface="Cambria Math" panose="02040503050406030204" pitchFamily="18" charset="0"/>
                          <a:ea typeface="Cambria Math" panose="02040503050406030204" pitchFamily="18" charset="0"/>
                          <a:cs typeface="Quire Sans" panose="020B0502040400020003" pitchFamily="34" charset="0"/>
                        </a:rPr>
                        <a:t>Jumlah Barang</a:t>
                      </a:r>
                    </a:p>
                  </a:txBody>
                  <a:tcPr marL="68580" marR="68580" marT="0" marB="0"/>
                </a:tc>
                <a:extLst>
                  <a:ext uri="{0D108BD9-81ED-4DB2-BD59-A6C34878D82A}">
                    <a16:rowId xmlns:a16="http://schemas.microsoft.com/office/drawing/2014/main" val="2430793255"/>
                  </a:ext>
                </a:extLst>
              </a:tr>
              <a:tr h="210344">
                <a:tc>
                  <a:txBody>
                    <a:bodyPr/>
                    <a:lstStyle/>
                    <a:p>
                      <a:r>
                        <a:rPr lang="en-US" sz="1200" kern="100">
                          <a:effectLst/>
                          <a:latin typeface="Cambria Math" panose="02040503050406030204" pitchFamily="18" charset="0"/>
                          <a:ea typeface="Cambria Math" panose="02040503050406030204" pitchFamily="18" charset="0"/>
                          <a:cs typeface="Quire Sans" panose="020B0502040400020003" pitchFamily="34" charset="0"/>
                        </a:rPr>
                        <a:t>Gandum</a:t>
                      </a:r>
                    </a:p>
                  </a:txBody>
                  <a:tcPr marL="68580" marR="68580" marT="0" marB="0"/>
                </a:tc>
                <a:tc>
                  <a:txBody>
                    <a:bodyPr/>
                    <a:lstStyle/>
                    <a:p>
                      <a:pPr algn="r"/>
                      <a:r>
                        <a:rPr lang="en-US" sz="1200" kern="100">
                          <a:effectLst/>
                          <a:latin typeface="Cambria Math" panose="02040503050406030204" pitchFamily="18" charset="0"/>
                          <a:ea typeface="Cambria Math" panose="02040503050406030204" pitchFamily="18" charset="0"/>
                          <a:cs typeface="Quire Sans" panose="020B0502040400020003" pitchFamily="34" charset="0"/>
                        </a:rPr>
                        <a:t>Rp15.000</a:t>
                      </a:r>
                    </a:p>
                  </a:txBody>
                  <a:tcPr marL="68580" marR="68580" marT="0" marB="0"/>
                </a:tc>
                <a:tc>
                  <a:txBody>
                    <a:bodyPr/>
                    <a:lstStyle/>
                    <a:p>
                      <a:pPr algn="r"/>
                      <a:r>
                        <a:rPr lang="en-US" sz="1200" kern="100">
                          <a:effectLst/>
                          <a:latin typeface="Cambria Math" panose="02040503050406030204" pitchFamily="18" charset="0"/>
                          <a:ea typeface="Cambria Math" panose="02040503050406030204" pitchFamily="18" charset="0"/>
                          <a:cs typeface="Quire Sans" panose="020B0502040400020003" pitchFamily="34" charset="0"/>
                        </a:rPr>
                        <a:t>500</a:t>
                      </a:r>
                    </a:p>
                  </a:txBody>
                  <a:tcPr marL="68580" marR="68580" marT="0" marB="0"/>
                </a:tc>
                <a:extLst>
                  <a:ext uri="{0D108BD9-81ED-4DB2-BD59-A6C34878D82A}">
                    <a16:rowId xmlns:a16="http://schemas.microsoft.com/office/drawing/2014/main" val="3728046784"/>
                  </a:ext>
                </a:extLst>
              </a:tr>
              <a:tr h="210344">
                <a:tc>
                  <a:txBody>
                    <a:bodyPr/>
                    <a:lstStyle/>
                    <a:p>
                      <a:r>
                        <a:rPr lang="en-US" sz="1200" kern="100">
                          <a:effectLst/>
                          <a:latin typeface="Cambria Math" panose="02040503050406030204" pitchFamily="18" charset="0"/>
                          <a:ea typeface="Cambria Math" panose="02040503050406030204" pitchFamily="18" charset="0"/>
                          <a:cs typeface="Quire Sans" panose="020B0502040400020003" pitchFamily="34" charset="0"/>
                        </a:rPr>
                        <a:t>Tepung</a:t>
                      </a:r>
                    </a:p>
                  </a:txBody>
                  <a:tcPr marL="68580" marR="68580" marT="0" marB="0"/>
                </a:tc>
                <a:tc>
                  <a:txBody>
                    <a:bodyPr/>
                    <a:lstStyle/>
                    <a:p>
                      <a:pPr algn="r"/>
                      <a:r>
                        <a:rPr lang="en-US" sz="1200" kern="100">
                          <a:effectLst/>
                          <a:latin typeface="Cambria Math" panose="02040503050406030204" pitchFamily="18" charset="0"/>
                          <a:ea typeface="Cambria Math" panose="02040503050406030204" pitchFamily="18" charset="0"/>
                          <a:cs typeface="Quire Sans" panose="020B0502040400020003" pitchFamily="34" charset="0"/>
                        </a:rPr>
                        <a:t>Rp25.000</a:t>
                      </a:r>
                    </a:p>
                  </a:txBody>
                  <a:tcPr marL="68580" marR="68580" marT="0" marB="0"/>
                </a:tc>
                <a:tc>
                  <a:txBody>
                    <a:bodyPr/>
                    <a:lstStyle/>
                    <a:p>
                      <a:pPr algn="r"/>
                      <a:r>
                        <a:rPr lang="en-US" sz="1200" kern="100">
                          <a:effectLst/>
                          <a:latin typeface="Cambria Math" panose="02040503050406030204" pitchFamily="18" charset="0"/>
                          <a:ea typeface="Cambria Math" panose="02040503050406030204" pitchFamily="18" charset="0"/>
                          <a:cs typeface="Quire Sans" panose="020B0502040400020003" pitchFamily="34" charset="0"/>
                        </a:rPr>
                        <a:t>350</a:t>
                      </a:r>
                    </a:p>
                  </a:txBody>
                  <a:tcPr marL="68580" marR="68580" marT="0" marB="0"/>
                </a:tc>
                <a:extLst>
                  <a:ext uri="{0D108BD9-81ED-4DB2-BD59-A6C34878D82A}">
                    <a16:rowId xmlns:a16="http://schemas.microsoft.com/office/drawing/2014/main" val="3020852995"/>
                  </a:ext>
                </a:extLst>
              </a:tr>
              <a:tr h="210344">
                <a:tc>
                  <a:txBody>
                    <a:bodyPr/>
                    <a:lstStyle/>
                    <a:p>
                      <a:r>
                        <a:rPr lang="en-US" sz="1200" kern="100">
                          <a:effectLst/>
                          <a:latin typeface="Cambria Math" panose="02040503050406030204" pitchFamily="18" charset="0"/>
                          <a:ea typeface="Cambria Math" panose="02040503050406030204" pitchFamily="18" charset="0"/>
                          <a:cs typeface="Quire Sans" panose="020B0502040400020003" pitchFamily="34" charset="0"/>
                        </a:rPr>
                        <a:t>Roti</a:t>
                      </a:r>
                    </a:p>
                  </a:txBody>
                  <a:tcPr marL="68580" marR="68580" marT="0" marB="0"/>
                </a:tc>
                <a:tc>
                  <a:txBody>
                    <a:bodyPr/>
                    <a:lstStyle/>
                    <a:p>
                      <a:pPr algn="r"/>
                      <a:r>
                        <a:rPr lang="en-US" sz="1200" kern="100">
                          <a:effectLst/>
                          <a:latin typeface="Cambria Math" panose="02040503050406030204" pitchFamily="18" charset="0"/>
                          <a:ea typeface="Cambria Math" panose="02040503050406030204" pitchFamily="18" charset="0"/>
                          <a:cs typeface="Quire Sans" panose="020B0502040400020003" pitchFamily="34" charset="0"/>
                        </a:rPr>
                        <a:t>Rp37.000</a:t>
                      </a:r>
                    </a:p>
                  </a:txBody>
                  <a:tcPr marL="68580" marR="68580" marT="0" marB="0"/>
                </a:tc>
                <a:tc>
                  <a:txBody>
                    <a:bodyPr/>
                    <a:lstStyle/>
                    <a:p>
                      <a:pPr algn="r"/>
                      <a:r>
                        <a:rPr lang="en-US" sz="1200" kern="100" dirty="0">
                          <a:effectLst/>
                          <a:latin typeface="Cambria Math" panose="02040503050406030204" pitchFamily="18" charset="0"/>
                          <a:ea typeface="Cambria Math" panose="02040503050406030204" pitchFamily="18" charset="0"/>
                          <a:cs typeface="Quire Sans" panose="020B0502040400020003" pitchFamily="34" charset="0"/>
                        </a:rPr>
                        <a:t>300</a:t>
                      </a:r>
                    </a:p>
                  </a:txBody>
                  <a:tcPr marL="68580" marR="68580" marT="0" marB="0"/>
                </a:tc>
                <a:extLst>
                  <a:ext uri="{0D108BD9-81ED-4DB2-BD59-A6C34878D82A}">
                    <a16:rowId xmlns:a16="http://schemas.microsoft.com/office/drawing/2014/main" val="2693240914"/>
                  </a:ext>
                </a:extLst>
              </a:tr>
            </a:tbl>
          </a:graphicData>
        </a:graphic>
      </p:graphicFrame>
      <p:graphicFrame>
        <p:nvGraphicFramePr>
          <p:cNvPr id="10" name="Table 9">
            <a:extLst>
              <a:ext uri="{FF2B5EF4-FFF2-40B4-BE49-F238E27FC236}">
                <a16:creationId xmlns:a16="http://schemas.microsoft.com/office/drawing/2014/main" id="{6AC94C1F-1FC7-5C67-40AF-C2B6AF578830}"/>
              </a:ext>
            </a:extLst>
          </p:cNvPr>
          <p:cNvGraphicFramePr>
            <a:graphicFrameLocks noGrp="1"/>
          </p:cNvGraphicFramePr>
          <p:nvPr>
            <p:extLst>
              <p:ext uri="{D42A27DB-BD31-4B8C-83A1-F6EECF244321}">
                <p14:modId xmlns:p14="http://schemas.microsoft.com/office/powerpoint/2010/main" val="1358478545"/>
              </p:ext>
            </p:extLst>
          </p:nvPr>
        </p:nvGraphicFramePr>
        <p:xfrm>
          <a:off x="1087202" y="2105546"/>
          <a:ext cx="7772400" cy="1280160"/>
        </p:xfrm>
        <a:graphic>
          <a:graphicData uri="http://schemas.openxmlformats.org/drawingml/2006/table">
            <a:tbl>
              <a:tblPr firstRow="1" firstCol="1" bandRow="1">
                <a:tableStyleId>{5C22544A-7EE6-4342-B048-85BDC9FD1C3A}</a:tableStyleId>
              </a:tblPr>
              <a:tblGrid>
                <a:gridCol w="907816">
                  <a:extLst>
                    <a:ext uri="{9D8B030D-6E8A-4147-A177-3AD203B41FA5}">
                      <a16:colId xmlns:a16="http://schemas.microsoft.com/office/drawing/2014/main" val="4076595804"/>
                    </a:ext>
                  </a:extLst>
                </a:gridCol>
                <a:gridCol w="1032175">
                  <a:extLst>
                    <a:ext uri="{9D8B030D-6E8A-4147-A177-3AD203B41FA5}">
                      <a16:colId xmlns:a16="http://schemas.microsoft.com/office/drawing/2014/main" val="1300412139"/>
                    </a:ext>
                  </a:extLst>
                </a:gridCol>
                <a:gridCol w="985540">
                  <a:extLst>
                    <a:ext uri="{9D8B030D-6E8A-4147-A177-3AD203B41FA5}">
                      <a16:colId xmlns:a16="http://schemas.microsoft.com/office/drawing/2014/main" val="1932758778"/>
                    </a:ext>
                  </a:extLst>
                </a:gridCol>
                <a:gridCol w="799003">
                  <a:extLst>
                    <a:ext uri="{9D8B030D-6E8A-4147-A177-3AD203B41FA5}">
                      <a16:colId xmlns:a16="http://schemas.microsoft.com/office/drawing/2014/main" val="989072164"/>
                    </a:ext>
                  </a:extLst>
                </a:gridCol>
                <a:gridCol w="1285555">
                  <a:extLst>
                    <a:ext uri="{9D8B030D-6E8A-4147-A177-3AD203B41FA5}">
                      <a16:colId xmlns:a16="http://schemas.microsoft.com/office/drawing/2014/main" val="3587703746"/>
                    </a:ext>
                  </a:extLst>
                </a:gridCol>
                <a:gridCol w="1363279">
                  <a:extLst>
                    <a:ext uri="{9D8B030D-6E8A-4147-A177-3AD203B41FA5}">
                      <a16:colId xmlns:a16="http://schemas.microsoft.com/office/drawing/2014/main" val="589838686"/>
                    </a:ext>
                  </a:extLst>
                </a:gridCol>
                <a:gridCol w="1399032">
                  <a:extLst>
                    <a:ext uri="{9D8B030D-6E8A-4147-A177-3AD203B41FA5}">
                      <a16:colId xmlns:a16="http://schemas.microsoft.com/office/drawing/2014/main" val="2398496458"/>
                    </a:ext>
                  </a:extLst>
                </a:gridCol>
              </a:tblGrid>
              <a:tr h="546846">
                <a:tc>
                  <a:txBody>
                    <a:bodyPr/>
                    <a:lstStyle/>
                    <a:p>
                      <a:pPr algn="ctr"/>
                      <a:r>
                        <a:rPr lang="en-US" sz="1200" kern="100" dirty="0" err="1">
                          <a:effectLst/>
                        </a:rPr>
                        <a:t>Jenis</a:t>
                      </a:r>
                      <a:r>
                        <a:rPr lang="en-US" sz="1200" kern="100" dirty="0">
                          <a:effectLst/>
                        </a:rPr>
                        <a:t> </a:t>
                      </a:r>
                      <a:r>
                        <a:rPr lang="en-US" sz="1200" kern="100" dirty="0" err="1">
                          <a:effectLst/>
                        </a:rPr>
                        <a:t>Barang</a:t>
                      </a:r>
                      <a:endParaRPr lang="en-US" sz="1200" kern="100" dirty="0">
                        <a:effectLst/>
                      </a:endParaRPr>
                    </a:p>
                    <a:p>
                      <a:pPr algn="ctr"/>
                      <a:r>
                        <a:rPr lang="en-US" sz="1200" kern="100" dirty="0">
                          <a:effectLst/>
                        </a:rPr>
                        <a:t>(1)</a:t>
                      </a:r>
                      <a:endParaRPr lang="en-US" sz="1200" kern="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US" sz="1200" kern="100">
                          <a:effectLst/>
                        </a:rPr>
                        <a:t>Harga Barang</a:t>
                      </a:r>
                    </a:p>
                    <a:p>
                      <a:pPr algn="ctr"/>
                      <a:r>
                        <a:rPr lang="en-US" sz="1200" kern="100">
                          <a:effectLst/>
                        </a:rPr>
                        <a:t>(2)</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US" sz="1200" kern="100">
                          <a:effectLst/>
                        </a:rPr>
                        <a:t>Selisih</a:t>
                      </a:r>
                    </a:p>
                    <a:p>
                      <a:pPr algn="ctr"/>
                      <a:r>
                        <a:rPr lang="en-US" sz="1200" kern="100">
                          <a:effectLst/>
                        </a:rPr>
                        <a:t>(3)</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US" sz="1200" kern="100">
                          <a:effectLst/>
                        </a:rPr>
                        <a:t>Jumlah Barang</a:t>
                      </a:r>
                    </a:p>
                    <a:p>
                      <a:pPr algn="ctr"/>
                      <a:r>
                        <a:rPr lang="en-US" sz="1200" kern="100">
                          <a:effectLst/>
                        </a:rPr>
                        <a:t>(4)</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US" sz="1200" kern="100">
                          <a:effectLst/>
                        </a:rPr>
                        <a:t>Output</a:t>
                      </a:r>
                    </a:p>
                    <a:p>
                      <a:pPr algn="ctr"/>
                      <a:r>
                        <a:rPr lang="en-US" sz="1200" kern="100">
                          <a:effectLst/>
                        </a:rPr>
                        <a:t>(4) = (2) x (4)</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US" sz="1200" kern="100">
                          <a:effectLst/>
                        </a:rPr>
                        <a:t>Konsumsi Antara</a:t>
                      </a:r>
                    </a:p>
                    <a:p>
                      <a:pPr algn="ctr"/>
                      <a:r>
                        <a:rPr lang="en-US" sz="1200" kern="100">
                          <a:effectLst/>
                        </a:rPr>
                        <a:t> (5) = (3) x (4)</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US" sz="1200" kern="100">
                          <a:effectLst/>
                        </a:rPr>
                        <a:t>Nilai Tambah </a:t>
                      </a:r>
                    </a:p>
                    <a:p>
                      <a:pPr algn="ctr"/>
                      <a:r>
                        <a:rPr lang="en-US" sz="1200" kern="100">
                          <a:effectLst/>
                        </a:rPr>
                        <a:t>(6) = (4) – (5)</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93088981"/>
                  </a:ext>
                </a:extLst>
              </a:tr>
              <a:tr h="182282">
                <a:tc>
                  <a:txBody>
                    <a:bodyPr/>
                    <a:lstStyle/>
                    <a:p>
                      <a:r>
                        <a:rPr lang="en-US" sz="1200" kern="100">
                          <a:effectLst/>
                        </a:rPr>
                        <a:t>Gandum</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Rp15.000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500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Rp7.500.000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US" sz="1200" kern="100">
                          <a:effectLst/>
                        </a:rPr>
                        <a:t>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Rp7.500.000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21562435"/>
                  </a:ext>
                </a:extLst>
              </a:tr>
              <a:tr h="182282">
                <a:tc>
                  <a:txBody>
                    <a:bodyPr/>
                    <a:lstStyle/>
                    <a:p>
                      <a:r>
                        <a:rPr lang="en-US" sz="1200" kern="100">
                          <a:effectLst/>
                        </a:rPr>
                        <a:t>Tepung</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Rp25.000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Rp10.000 </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350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Rp8.750.000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Rp3.500.000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Rp5.250.000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15613410"/>
                  </a:ext>
                </a:extLst>
              </a:tr>
              <a:tr h="182282">
                <a:tc>
                  <a:txBody>
                    <a:bodyPr/>
                    <a:lstStyle/>
                    <a:p>
                      <a:r>
                        <a:rPr lang="en-US" sz="1200" kern="100">
                          <a:effectLst/>
                        </a:rPr>
                        <a:t>Roti</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Rp37.000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Rp12.000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300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Rp11.100.000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Rp3.600.000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r>
                        <a:rPr lang="en-US" sz="1200" kern="100">
                          <a:effectLst/>
                        </a:rPr>
                        <a:t>Rp7.500.000</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22871611"/>
                  </a:ext>
                </a:extLst>
              </a:tr>
              <a:tr h="182282">
                <a:tc gridSpan="6">
                  <a:txBody>
                    <a:bodyPr/>
                    <a:lstStyle/>
                    <a:p>
                      <a:r>
                        <a:rPr lang="en-US" sz="1200" kern="100">
                          <a:effectLst/>
                        </a:rPr>
                        <a:t>Total Nilai Tambah</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algn="r"/>
                      <a:r>
                        <a:rPr lang="en-US" sz="1200" kern="100" dirty="0">
                          <a:effectLst/>
                        </a:rPr>
                        <a:t>Rp20.250.000</a:t>
                      </a:r>
                      <a:endParaRPr lang="en-US" sz="1200" kern="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004954907"/>
                  </a:ext>
                </a:extLst>
              </a:tr>
            </a:tbl>
          </a:graphicData>
        </a:graphic>
      </p:graphicFrame>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99038648-545C-E56E-B23D-7BAD9CCA9BF2}"/>
                  </a:ext>
                </a:extLst>
              </p:cNvPr>
              <p:cNvSpPr txBox="1"/>
              <p:nvPr/>
            </p:nvSpPr>
            <p:spPr>
              <a:xfrm>
                <a:off x="1008529" y="3385706"/>
                <a:ext cx="6981033" cy="1200329"/>
              </a:xfrm>
              <a:prstGeom prst="rect">
                <a:avLst/>
              </a:prstGeom>
              <a:noFill/>
            </p:spPr>
            <p:txBody>
              <a:bodyPr wrap="square" rtlCol="0">
                <a:spAutoFit/>
              </a:bodyPr>
              <a:lstStyle/>
              <a:p>
                <a:r>
                  <a:rPr lang="en-US" sz="1200" dirty="0">
                    <a:effectLst/>
                    <a:latin typeface="Quire Sans Light" panose="020B0302040400020003" pitchFamily="34" charset="0"/>
                    <a:ea typeface="Times New Roman" panose="02020603050405020304" pitchFamily="18" charset="0"/>
                  </a:rPr>
                  <a:t>Jika </a:t>
                </a:r>
                <a:r>
                  <a:rPr lang="en-US" sz="1200" dirty="0" err="1">
                    <a:effectLst/>
                    <a:latin typeface="Quire Sans Light" panose="020B0302040400020003" pitchFamily="34" charset="0"/>
                    <a:ea typeface="Times New Roman" panose="02020603050405020304" pitchFamily="18" charset="0"/>
                  </a:rPr>
                  <a:t>diasumsikan</a:t>
                </a:r>
                <a:r>
                  <a:rPr lang="en-US" sz="1200" dirty="0">
                    <a:effectLst/>
                    <a:latin typeface="Quire Sans Light" panose="020B0302040400020003" pitchFamily="34" charset="0"/>
                    <a:ea typeface="Times New Roman" panose="02020603050405020304" pitchFamily="18" charset="0"/>
                  </a:rPr>
                  <a:t> </a:t>
                </a:r>
                <a:r>
                  <a:rPr lang="en-US" sz="1200" dirty="0" err="1">
                    <a:effectLst/>
                    <a:latin typeface="Quire Sans Light" panose="020B0302040400020003" pitchFamily="34" charset="0"/>
                    <a:ea typeface="Times New Roman" panose="02020603050405020304" pitchFamily="18" charset="0"/>
                  </a:rPr>
                  <a:t>bahwa</a:t>
                </a:r>
                <a:r>
                  <a:rPr lang="en-US" sz="1200" dirty="0">
                    <a:effectLst/>
                    <a:latin typeface="Quire Sans Light" panose="020B0302040400020003" pitchFamily="34" charset="0"/>
                    <a:ea typeface="Times New Roman" panose="02020603050405020304" pitchFamily="18" charset="0"/>
                  </a:rPr>
                  <a:t> pada Negara A </a:t>
                </a:r>
                <a:r>
                  <a:rPr lang="en-US" sz="1200" dirty="0" err="1">
                    <a:effectLst/>
                    <a:latin typeface="Quire Sans Light" panose="020B0302040400020003" pitchFamily="34" charset="0"/>
                    <a:ea typeface="Times New Roman" panose="02020603050405020304" pitchFamily="18" charset="0"/>
                  </a:rPr>
                  <a:t>terdapat</a:t>
                </a:r>
                <a:r>
                  <a:rPr lang="en-US" sz="1200" dirty="0">
                    <a:effectLst/>
                    <a:latin typeface="Quire Sans Light" panose="020B0302040400020003" pitchFamily="34" charset="0"/>
                    <a:ea typeface="Times New Roman" panose="02020603050405020304" pitchFamily="18" charset="0"/>
                  </a:rPr>
                  <a:t> </a:t>
                </a:r>
                <a:r>
                  <a:rPr lang="en-US" sz="1200" dirty="0" err="1">
                    <a:effectLst/>
                    <a:latin typeface="Quire Sans Light" panose="020B0302040400020003" pitchFamily="34" charset="0"/>
                    <a:ea typeface="Times New Roman" panose="02020603050405020304" pitchFamily="18" charset="0"/>
                  </a:rPr>
                  <a:t>pajak</a:t>
                </a:r>
                <a:r>
                  <a:rPr lang="en-US" sz="1200" dirty="0">
                    <a:effectLst/>
                    <a:latin typeface="Quire Sans Light" panose="020B0302040400020003" pitchFamily="34" charset="0"/>
                    <a:ea typeface="Times New Roman" panose="02020603050405020304" pitchFamily="18" charset="0"/>
                  </a:rPr>
                  <a:t> </a:t>
                </a:r>
                <a:r>
                  <a:rPr lang="en-US" sz="1200" dirty="0" err="1">
                    <a:effectLst/>
                    <a:latin typeface="Quire Sans Light" panose="020B0302040400020003" pitchFamily="34" charset="0"/>
                    <a:ea typeface="Times New Roman" panose="02020603050405020304" pitchFamily="18" charset="0"/>
                  </a:rPr>
                  <a:t>atas</a:t>
                </a:r>
                <a:r>
                  <a:rPr lang="en-US" sz="1200" dirty="0">
                    <a:effectLst/>
                    <a:latin typeface="Quire Sans Light" panose="020B0302040400020003" pitchFamily="34" charset="0"/>
                    <a:ea typeface="Times New Roman" panose="02020603050405020304" pitchFamily="18" charset="0"/>
                  </a:rPr>
                  <a:t> </a:t>
                </a:r>
                <a:r>
                  <a:rPr lang="en-US" sz="1200" dirty="0" err="1">
                    <a:effectLst/>
                    <a:latin typeface="Quire Sans Light" panose="020B0302040400020003" pitchFamily="34" charset="0"/>
                    <a:ea typeface="Times New Roman" panose="02020603050405020304" pitchFamily="18" charset="0"/>
                  </a:rPr>
                  <a:t>produksi</a:t>
                </a:r>
                <a:r>
                  <a:rPr lang="en-US" sz="1200" dirty="0">
                    <a:effectLst/>
                    <a:latin typeface="Quire Sans Light" panose="020B0302040400020003" pitchFamily="34" charset="0"/>
                    <a:ea typeface="Times New Roman" panose="02020603050405020304" pitchFamily="18" charset="0"/>
                  </a:rPr>
                  <a:t> </a:t>
                </a:r>
                <a:r>
                  <a:rPr lang="en-US" sz="1200" dirty="0" err="1">
                    <a:effectLst/>
                    <a:latin typeface="Quire Sans Light" panose="020B0302040400020003" pitchFamily="34" charset="0"/>
                    <a:ea typeface="Times New Roman" panose="02020603050405020304" pitchFamily="18" charset="0"/>
                  </a:rPr>
                  <a:t>barang</a:t>
                </a:r>
                <a:r>
                  <a:rPr lang="en-US" sz="1200" dirty="0">
                    <a:effectLst/>
                    <a:latin typeface="Quire Sans Light" panose="020B0302040400020003" pitchFamily="34" charset="0"/>
                    <a:ea typeface="Times New Roman" panose="02020603050405020304" pitchFamily="18" charset="0"/>
                  </a:rPr>
                  <a:t> dan </a:t>
                </a:r>
                <a:r>
                  <a:rPr lang="en-US" sz="1200" dirty="0" err="1">
                    <a:effectLst/>
                    <a:latin typeface="Quire Sans Light" panose="020B0302040400020003" pitchFamily="34" charset="0"/>
                    <a:ea typeface="Times New Roman" panose="02020603050405020304" pitchFamily="18" charset="0"/>
                  </a:rPr>
                  <a:t>jasa</a:t>
                </a:r>
                <a:r>
                  <a:rPr lang="en-US" sz="1200" dirty="0">
                    <a:effectLst/>
                    <a:latin typeface="Quire Sans Light" panose="020B0302040400020003" pitchFamily="34" charset="0"/>
                    <a:ea typeface="Times New Roman" panose="02020603050405020304" pitchFamily="18" charset="0"/>
                  </a:rPr>
                  <a:t> </a:t>
                </a:r>
                <a:r>
                  <a:rPr lang="en-US" sz="1200" dirty="0" err="1">
                    <a:effectLst/>
                    <a:latin typeface="Quire Sans Light" panose="020B0302040400020003" pitchFamily="34" charset="0"/>
                    <a:ea typeface="Times New Roman" panose="02020603050405020304" pitchFamily="18" charset="0"/>
                  </a:rPr>
                  <a:t>sebesar</a:t>
                </a:r>
                <a:r>
                  <a:rPr lang="en-US" sz="1200" dirty="0">
                    <a:effectLst/>
                    <a:latin typeface="Quire Sans Light" panose="020B0302040400020003" pitchFamily="34" charset="0"/>
                    <a:ea typeface="Times New Roman" panose="02020603050405020304" pitchFamily="18" charset="0"/>
                  </a:rPr>
                  <a:t> Rp3.200.000 dan </a:t>
                </a:r>
                <a:r>
                  <a:rPr lang="en-US" sz="1200" dirty="0" err="1">
                    <a:effectLst/>
                    <a:latin typeface="Quire Sans Light" panose="020B0302040400020003" pitchFamily="34" charset="0"/>
                    <a:ea typeface="Times New Roman" panose="02020603050405020304" pitchFamily="18" charset="0"/>
                  </a:rPr>
                  <a:t>subsidi</a:t>
                </a:r>
                <a:r>
                  <a:rPr lang="en-US" sz="1200" dirty="0">
                    <a:effectLst/>
                    <a:latin typeface="Quire Sans Light" panose="020B0302040400020003" pitchFamily="34" charset="0"/>
                    <a:ea typeface="Times New Roman" panose="02020603050405020304" pitchFamily="18" charset="0"/>
                  </a:rPr>
                  <a:t> </a:t>
                </a:r>
                <a:r>
                  <a:rPr lang="en-US" sz="1200" dirty="0" err="1">
                    <a:effectLst/>
                    <a:latin typeface="Quire Sans Light" panose="020B0302040400020003" pitchFamily="34" charset="0"/>
                    <a:ea typeface="Times New Roman" panose="02020603050405020304" pitchFamily="18" charset="0"/>
                  </a:rPr>
                  <a:t>atas</a:t>
                </a:r>
                <a:r>
                  <a:rPr lang="en-US" sz="1200" dirty="0">
                    <a:effectLst/>
                    <a:latin typeface="Quire Sans Light" panose="020B0302040400020003" pitchFamily="34" charset="0"/>
                    <a:ea typeface="Times New Roman" panose="02020603050405020304" pitchFamily="18" charset="0"/>
                  </a:rPr>
                  <a:t> </a:t>
                </a:r>
                <a:r>
                  <a:rPr lang="en-US" sz="1200" dirty="0" err="1">
                    <a:effectLst/>
                    <a:latin typeface="Quire Sans Light" panose="020B0302040400020003" pitchFamily="34" charset="0"/>
                    <a:ea typeface="Times New Roman" panose="02020603050405020304" pitchFamily="18" charset="0"/>
                  </a:rPr>
                  <a:t>produksi</a:t>
                </a:r>
                <a:r>
                  <a:rPr lang="en-US" sz="1200" dirty="0">
                    <a:effectLst/>
                    <a:latin typeface="Quire Sans Light" panose="020B0302040400020003" pitchFamily="34" charset="0"/>
                    <a:ea typeface="Times New Roman" panose="02020603050405020304" pitchFamily="18" charset="0"/>
                  </a:rPr>
                  <a:t> </a:t>
                </a:r>
                <a:r>
                  <a:rPr lang="en-US" sz="1200" dirty="0" err="1">
                    <a:effectLst/>
                    <a:latin typeface="Quire Sans Light" panose="020B0302040400020003" pitchFamily="34" charset="0"/>
                    <a:ea typeface="Times New Roman" panose="02020603050405020304" pitchFamily="18" charset="0"/>
                  </a:rPr>
                  <a:t>barang</a:t>
                </a:r>
                <a:r>
                  <a:rPr lang="en-US" sz="1200" dirty="0">
                    <a:effectLst/>
                    <a:latin typeface="Quire Sans Light" panose="020B0302040400020003" pitchFamily="34" charset="0"/>
                    <a:ea typeface="Times New Roman" panose="02020603050405020304" pitchFamily="18" charset="0"/>
                  </a:rPr>
                  <a:t> dan </a:t>
                </a:r>
                <a:r>
                  <a:rPr lang="en-US" sz="1200" dirty="0" err="1">
                    <a:effectLst/>
                    <a:latin typeface="Quire Sans Light" panose="020B0302040400020003" pitchFamily="34" charset="0"/>
                    <a:ea typeface="Times New Roman" panose="02020603050405020304" pitchFamily="18" charset="0"/>
                  </a:rPr>
                  <a:t>jasa</a:t>
                </a:r>
                <a:r>
                  <a:rPr lang="en-US" sz="1200" dirty="0">
                    <a:effectLst/>
                    <a:latin typeface="Quire Sans Light" panose="020B0302040400020003" pitchFamily="34" charset="0"/>
                    <a:ea typeface="Times New Roman" panose="02020603050405020304" pitchFamily="18" charset="0"/>
                  </a:rPr>
                  <a:t> </a:t>
                </a:r>
                <a:r>
                  <a:rPr lang="en-US" sz="1200" dirty="0" err="1">
                    <a:effectLst/>
                    <a:latin typeface="Quire Sans Light" panose="020B0302040400020003" pitchFamily="34" charset="0"/>
                    <a:ea typeface="Times New Roman" panose="02020603050405020304" pitchFamily="18" charset="0"/>
                  </a:rPr>
                  <a:t>sebesar</a:t>
                </a:r>
                <a:r>
                  <a:rPr lang="en-US" sz="1200" dirty="0">
                    <a:effectLst/>
                    <a:latin typeface="Quire Sans Light" panose="020B0302040400020003" pitchFamily="34" charset="0"/>
                    <a:ea typeface="Times New Roman" panose="02020603050405020304" pitchFamily="18" charset="0"/>
                  </a:rPr>
                  <a:t> Rp700.000</a:t>
                </a:r>
                <a:r>
                  <a:rPr lang="en-US" sz="1200" dirty="0">
                    <a:latin typeface="Quire Sans Light" panose="020B0302040400020003" pitchFamily="34" charset="0"/>
                    <a:ea typeface="Times New Roman" panose="02020603050405020304" pitchFamily="18" charset="0"/>
                  </a:rPr>
                  <a:t>. </a:t>
                </a:r>
              </a:p>
              <a:p>
                <a:r>
                  <a:rPr lang="en-US" sz="1200" i="1" dirty="0">
                    <a:solidFill>
                      <a:srgbClr val="000000"/>
                    </a:solidFill>
                    <a:effectLst/>
                    <a:latin typeface="Quire Sans Light" panose="020B0302040400020003" pitchFamily="34" charset="0"/>
                    <a:ea typeface="Times New Roman" panose="02020603050405020304" pitchFamily="18" charset="0"/>
                    <a:cs typeface="Quire Sans" panose="020B0502040400020003" pitchFamily="34" charset="0"/>
                  </a:rPr>
                  <a:t>PDB = </a:t>
                </a:r>
                <a14:m>
                  <m:oMath xmlns:m="http://schemas.openxmlformats.org/officeDocument/2006/math">
                    <m:nary>
                      <m:naryPr>
                        <m:chr m:val="∑"/>
                        <m:limLoc m:val="undOvr"/>
                        <m:subHide m:val="on"/>
                        <m:supHide m:val="on"/>
                        <m:ctrlPr>
                          <a:rPr lang="en-US" sz="1200" i="1">
                            <a:solidFill>
                              <a:srgbClr val="000000"/>
                            </a:solidFill>
                            <a:effectLst/>
                            <a:latin typeface="Cambria Math" panose="02040503050406030204" pitchFamily="18" charset="0"/>
                            <a:ea typeface="Times New Roman" panose="02020603050405020304" pitchFamily="18" charset="0"/>
                          </a:rPr>
                        </m:ctrlPr>
                      </m:naryPr>
                      <m:sub/>
                      <m:sup/>
                      <m:e>
                        <m:r>
                          <a:rPr lang="en-US" sz="1200" b="0" i="1">
                            <a:solidFill>
                              <a:srgbClr val="000000"/>
                            </a:solidFill>
                            <a:effectLst/>
                            <a:latin typeface="Cambria Math" panose="02040503050406030204" pitchFamily="18" charset="0"/>
                            <a:ea typeface="Times New Roman" panose="02020603050405020304" pitchFamily="18" charset="0"/>
                          </a:rPr>
                          <m:t>𝑁𝑇𝐵</m:t>
                        </m:r>
                      </m:e>
                    </m:nary>
                  </m:oMath>
                </a14:m>
                <a:r>
                  <a:rPr lang="en-US" sz="1200" i="1" dirty="0">
                    <a:solidFill>
                      <a:srgbClr val="000000"/>
                    </a:solidFill>
                    <a:effectLst/>
                    <a:latin typeface="Quire Sans Light" panose="020B0302040400020003" pitchFamily="34" charset="0"/>
                    <a:ea typeface="Times New Roman" panose="02020603050405020304" pitchFamily="18" charset="0"/>
                    <a:cs typeface="Quire Sans" panose="020B0502040400020003" pitchFamily="34" charset="0"/>
                  </a:rPr>
                  <a:t> + </a:t>
                </a:r>
                <a:r>
                  <a:rPr lang="en-US" sz="1200" i="1" dirty="0" err="1">
                    <a:solidFill>
                      <a:srgbClr val="000000"/>
                    </a:solidFill>
                    <a:effectLst/>
                    <a:latin typeface="Quire Sans Light" panose="020B0302040400020003" pitchFamily="34" charset="0"/>
                    <a:ea typeface="Times New Roman" panose="02020603050405020304" pitchFamily="18" charset="0"/>
                    <a:cs typeface="Quire Sans" panose="020B0502040400020003" pitchFamily="34" charset="0"/>
                  </a:rPr>
                  <a:t>Pajak</a:t>
                </a:r>
                <a:r>
                  <a:rPr lang="en-US" sz="1200" i="1" dirty="0">
                    <a:solidFill>
                      <a:srgbClr val="000000"/>
                    </a:solidFill>
                    <a:effectLst/>
                    <a:latin typeface="Quire Sans Light" panose="020B0302040400020003" pitchFamily="34" charset="0"/>
                    <a:ea typeface="Times New Roman" panose="02020603050405020304" pitchFamily="18" charset="0"/>
                    <a:cs typeface="Quire Sans" panose="020B0502040400020003" pitchFamily="34" charset="0"/>
                  </a:rPr>
                  <a:t> </a:t>
                </a:r>
                <a:r>
                  <a:rPr lang="en-US" sz="1200" i="1" dirty="0" err="1">
                    <a:solidFill>
                      <a:srgbClr val="000000"/>
                    </a:solidFill>
                    <a:effectLst/>
                    <a:latin typeface="Quire Sans Light" panose="020B0302040400020003" pitchFamily="34" charset="0"/>
                    <a:ea typeface="Times New Roman" panose="02020603050405020304" pitchFamily="18" charset="0"/>
                    <a:cs typeface="Quire Sans" panose="020B0502040400020003" pitchFamily="34" charset="0"/>
                  </a:rPr>
                  <a:t>atas</a:t>
                </a:r>
                <a:r>
                  <a:rPr lang="en-US" sz="1200" i="1" dirty="0">
                    <a:solidFill>
                      <a:srgbClr val="000000"/>
                    </a:solidFill>
                    <a:effectLst/>
                    <a:latin typeface="Quire Sans Light" panose="020B0302040400020003" pitchFamily="34" charset="0"/>
                    <a:ea typeface="Times New Roman" panose="02020603050405020304" pitchFamily="18" charset="0"/>
                    <a:cs typeface="Quire Sans" panose="020B0502040400020003" pitchFamily="34" charset="0"/>
                  </a:rPr>
                  <a:t> </a:t>
                </a:r>
                <a:r>
                  <a:rPr lang="en-US" sz="1200" i="1" dirty="0" err="1">
                    <a:solidFill>
                      <a:srgbClr val="000000"/>
                    </a:solidFill>
                    <a:effectLst/>
                    <a:latin typeface="Quire Sans Light" panose="020B0302040400020003" pitchFamily="34" charset="0"/>
                    <a:ea typeface="Times New Roman" panose="02020603050405020304" pitchFamily="18" charset="0"/>
                    <a:cs typeface="Quire Sans" panose="020B0502040400020003" pitchFamily="34" charset="0"/>
                  </a:rPr>
                  <a:t>produk</a:t>
                </a:r>
                <a:r>
                  <a:rPr lang="en-US" sz="1200" i="1" dirty="0">
                    <a:solidFill>
                      <a:srgbClr val="000000"/>
                    </a:solidFill>
                    <a:effectLst/>
                    <a:latin typeface="Quire Sans Light" panose="020B0302040400020003" pitchFamily="34" charset="0"/>
                    <a:ea typeface="Times New Roman" panose="02020603050405020304" pitchFamily="18" charset="0"/>
                    <a:cs typeface="Quire Sans" panose="020B0502040400020003" pitchFamily="34" charset="0"/>
                  </a:rPr>
                  <a:t> – </a:t>
                </a:r>
                <a:r>
                  <a:rPr lang="en-US" sz="1200" i="1" dirty="0" err="1">
                    <a:solidFill>
                      <a:srgbClr val="000000"/>
                    </a:solidFill>
                    <a:effectLst/>
                    <a:latin typeface="Quire Sans Light" panose="020B0302040400020003" pitchFamily="34" charset="0"/>
                    <a:ea typeface="Times New Roman" panose="02020603050405020304" pitchFamily="18" charset="0"/>
                    <a:cs typeface="Quire Sans" panose="020B0502040400020003" pitchFamily="34" charset="0"/>
                  </a:rPr>
                  <a:t>subsidi</a:t>
                </a:r>
                <a:r>
                  <a:rPr lang="en-US" sz="1200" i="1" dirty="0">
                    <a:solidFill>
                      <a:srgbClr val="000000"/>
                    </a:solidFill>
                    <a:effectLst/>
                    <a:latin typeface="Quire Sans Light" panose="020B0302040400020003" pitchFamily="34" charset="0"/>
                    <a:ea typeface="Times New Roman" panose="02020603050405020304" pitchFamily="18" charset="0"/>
                    <a:cs typeface="Quire Sans" panose="020B0502040400020003" pitchFamily="34" charset="0"/>
                  </a:rPr>
                  <a:t> </a:t>
                </a:r>
                <a:r>
                  <a:rPr lang="en-US" sz="1200" i="1" dirty="0" err="1">
                    <a:solidFill>
                      <a:srgbClr val="000000"/>
                    </a:solidFill>
                    <a:effectLst/>
                    <a:latin typeface="Quire Sans Light" panose="020B0302040400020003" pitchFamily="34" charset="0"/>
                    <a:ea typeface="Times New Roman" panose="02020603050405020304" pitchFamily="18" charset="0"/>
                    <a:cs typeface="Quire Sans" panose="020B0502040400020003" pitchFamily="34" charset="0"/>
                  </a:rPr>
                  <a:t>atas</a:t>
                </a:r>
                <a:r>
                  <a:rPr lang="en-US" sz="1200" i="1" dirty="0">
                    <a:solidFill>
                      <a:srgbClr val="000000"/>
                    </a:solidFill>
                    <a:effectLst/>
                    <a:latin typeface="Quire Sans Light" panose="020B0302040400020003" pitchFamily="34" charset="0"/>
                    <a:ea typeface="Times New Roman" panose="02020603050405020304" pitchFamily="18" charset="0"/>
                    <a:cs typeface="Quire Sans" panose="020B0502040400020003" pitchFamily="34" charset="0"/>
                  </a:rPr>
                  <a:t> </a:t>
                </a:r>
                <a:r>
                  <a:rPr lang="en-US" sz="1200" i="1" dirty="0" err="1">
                    <a:solidFill>
                      <a:srgbClr val="000000"/>
                    </a:solidFill>
                    <a:effectLst/>
                    <a:latin typeface="Quire Sans Light" panose="020B0302040400020003" pitchFamily="34" charset="0"/>
                    <a:ea typeface="Times New Roman" panose="02020603050405020304" pitchFamily="18" charset="0"/>
                    <a:cs typeface="Quire Sans" panose="020B0502040400020003" pitchFamily="34" charset="0"/>
                  </a:rPr>
                  <a:t>produk</a:t>
                </a:r>
                <a:endParaRPr lang="en-US" sz="1200" i="1" dirty="0">
                  <a:solidFill>
                    <a:srgbClr val="000000"/>
                  </a:solidFill>
                  <a:effectLst/>
                  <a:latin typeface="Quire Sans Light" panose="020B0302040400020003" pitchFamily="34" charset="0"/>
                  <a:ea typeface="Times New Roman" panose="02020603050405020304" pitchFamily="18" charset="0"/>
                  <a:cs typeface="Quire Sans" panose="020B0502040400020003" pitchFamily="34" charset="0"/>
                </a:endParaRPr>
              </a:p>
              <a:p>
                <a:r>
                  <a:rPr lang="en-US" sz="1200" i="1" dirty="0">
                    <a:solidFill>
                      <a:srgbClr val="000000"/>
                    </a:solidFill>
                    <a:latin typeface="Quire Sans Light" panose="020B0302040400020003" pitchFamily="34" charset="0"/>
                    <a:ea typeface="Times New Roman" panose="02020603050405020304" pitchFamily="18" charset="0"/>
                    <a:cs typeface="Quire Sans" panose="020B0502040400020003" pitchFamily="34" charset="0"/>
                  </a:rPr>
                  <a:t>PDB = </a:t>
                </a:r>
                <a:r>
                  <a:rPr lang="en-US" sz="1200" dirty="0">
                    <a:solidFill>
                      <a:srgbClr val="000000"/>
                    </a:solidFill>
                    <a:latin typeface="Quire Sans Light" panose="020B0302040400020003" pitchFamily="34" charset="0"/>
                    <a:ea typeface="Times New Roman" panose="02020603050405020304" pitchFamily="18" charset="0"/>
                    <a:cs typeface="Quire Sans" panose="020B0502040400020003" pitchFamily="34" charset="0"/>
                  </a:rPr>
                  <a:t>Rp20.250.000,00 + Rp3.200.000,00 – Rp700.000,00</a:t>
                </a:r>
              </a:p>
              <a:p>
                <a:r>
                  <a:rPr lang="en-US" sz="1200" i="1" dirty="0">
                    <a:solidFill>
                      <a:srgbClr val="000000"/>
                    </a:solidFill>
                    <a:effectLst/>
                    <a:latin typeface="Quire Sans Light" panose="020B0302040400020003" pitchFamily="34" charset="0"/>
                    <a:ea typeface="Times New Roman" panose="02020603050405020304" pitchFamily="18" charset="0"/>
                    <a:cs typeface="Quire Sans" panose="020B0502040400020003" pitchFamily="34" charset="0"/>
                  </a:rPr>
                  <a:t>PDB = </a:t>
                </a:r>
                <a:r>
                  <a:rPr lang="en-US" sz="1200" dirty="0">
                    <a:solidFill>
                      <a:srgbClr val="000000"/>
                    </a:solidFill>
                    <a:effectLst/>
                    <a:latin typeface="Quire Sans Light" panose="020B0302040400020003" pitchFamily="34" charset="0"/>
                    <a:ea typeface="Times New Roman" panose="02020603050405020304" pitchFamily="18" charset="0"/>
                    <a:cs typeface="Quire Sans" panose="020B0502040400020003" pitchFamily="34" charset="0"/>
                  </a:rPr>
                  <a:t>Rp22.750.000,00</a:t>
                </a:r>
                <a:endParaRPr lang="en-US" sz="1200" dirty="0">
                  <a:effectLst/>
                  <a:latin typeface="Quire Sans Light" panose="020B0302040400020003" pitchFamily="34" charset="0"/>
                  <a:ea typeface="Times New Roman" panose="02020603050405020304" pitchFamily="18" charset="0"/>
                  <a:cs typeface="Quire Sans" panose="020B0502040400020003" pitchFamily="34" charset="0"/>
                </a:endParaRPr>
              </a:p>
              <a:p>
                <a:endParaRPr lang="id-ID" sz="1200" dirty="0">
                  <a:latin typeface="Quire Sans Light" panose="020B0302040400020003" pitchFamily="34" charset="0"/>
                </a:endParaRPr>
              </a:p>
            </p:txBody>
          </p:sp>
        </mc:Choice>
        <mc:Fallback xmlns="">
          <p:sp>
            <p:nvSpPr>
              <p:cNvPr id="21" name="TextBox 20">
                <a:extLst>
                  <a:ext uri="{FF2B5EF4-FFF2-40B4-BE49-F238E27FC236}">
                    <a16:creationId xmlns:a16="http://schemas.microsoft.com/office/drawing/2014/main" id="{99038648-545C-E56E-B23D-7BAD9CCA9BF2}"/>
                  </a:ext>
                </a:extLst>
              </p:cNvPr>
              <p:cNvSpPr txBox="1">
                <a:spLocks noRot="1" noChangeAspect="1" noMove="1" noResize="1" noEditPoints="1" noAdjustHandles="1" noChangeArrowheads="1" noChangeShapeType="1" noTextEdit="1"/>
              </p:cNvSpPr>
              <p:nvPr/>
            </p:nvSpPr>
            <p:spPr>
              <a:xfrm>
                <a:off x="1008529" y="3385706"/>
                <a:ext cx="6981033" cy="1200329"/>
              </a:xfrm>
              <a:prstGeom prst="rect">
                <a:avLst/>
              </a:prstGeom>
              <a:blipFill>
                <a:blip r:embed="rId5"/>
                <a:stretch>
                  <a:fillRect/>
                </a:stretch>
              </a:blipFill>
            </p:spPr>
            <p:txBody>
              <a:bodyPr/>
              <a:lstStyle/>
              <a:p>
                <a:r>
                  <a:rPr lang="id-ID">
                    <a:noFill/>
                  </a:rPr>
                  <a:t> </a:t>
                </a:r>
              </a:p>
            </p:txBody>
          </p:sp>
        </mc:Fallback>
      </mc:AlternateContent>
    </p:spTree>
    <p:extLst>
      <p:ext uri="{BB962C8B-B14F-4D97-AF65-F5344CB8AC3E}">
        <p14:creationId xmlns:p14="http://schemas.microsoft.com/office/powerpoint/2010/main" val="27209404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BED214E-A8FC-6BC0-61A5-8428B10CB62D}"/>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0988AA5D-F2B5-2620-1BAF-88E38B7F5034}"/>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13AA7185-B9B7-D3D5-4A47-7107D865B3D2}"/>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6513856-0F7E-112C-2B17-72FEDE42EEF4}"/>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23103B80-A85A-143B-3FD4-0943090161F2}"/>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3634A3A7-186A-8327-2123-7870E26F05F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FD9FCBF5-AAA2-07A9-9033-470412BE2EF3}"/>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ECBF37A5-DCF1-9FA8-6DB8-9F4B3ED0C2AC}"/>
              </a:ext>
            </a:extLst>
          </p:cNvPr>
          <p:cNvSpPr txBox="1">
            <a:spLocks/>
          </p:cNvSpPr>
          <p:nvPr/>
        </p:nvSpPr>
        <p:spPr>
          <a:xfrm>
            <a:off x="130122" y="49084"/>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05</a:t>
            </a:r>
          </a:p>
        </p:txBody>
      </p:sp>
      <p:sp>
        <p:nvSpPr>
          <p:cNvPr id="10" name="Google Shape;2259;p38">
            <a:extLst>
              <a:ext uri="{FF2B5EF4-FFF2-40B4-BE49-F238E27FC236}">
                <a16:creationId xmlns:a16="http://schemas.microsoft.com/office/drawing/2014/main" id="{6C511BD2-80F4-E23B-403D-225C2E1F1FB2}"/>
              </a:ext>
            </a:extLst>
          </p:cNvPr>
          <p:cNvSpPr txBox="1">
            <a:spLocks/>
          </p:cNvSpPr>
          <p:nvPr/>
        </p:nvSpPr>
        <p:spPr>
          <a:xfrm>
            <a:off x="838455" y="94669"/>
            <a:ext cx="56385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Metode</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Perhitungann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Nasional</a:t>
            </a:r>
          </a:p>
        </p:txBody>
      </p:sp>
      <p:sp>
        <p:nvSpPr>
          <p:cNvPr id="11" name="Google Shape;467;p34">
            <a:extLst>
              <a:ext uri="{FF2B5EF4-FFF2-40B4-BE49-F238E27FC236}">
                <a16:creationId xmlns:a16="http://schemas.microsoft.com/office/drawing/2014/main" id="{B7B2F607-4DD7-5F0B-027B-9EF8A019DD0D}"/>
              </a:ext>
            </a:extLst>
          </p:cNvPr>
          <p:cNvSpPr/>
          <p:nvPr/>
        </p:nvSpPr>
        <p:spPr>
          <a:xfrm>
            <a:off x="413791" y="579631"/>
            <a:ext cx="500609" cy="465044"/>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b.</a:t>
            </a:r>
            <a:endParaRPr sz="1600" b="1" dirty="0">
              <a:solidFill>
                <a:schemeClr val="bg1"/>
              </a:solidFill>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8996E4FB-45A8-D2E1-9705-B8111B48C3D7}"/>
              </a:ext>
            </a:extLst>
          </p:cNvPr>
          <p:cNvSpPr txBox="1"/>
          <p:nvPr/>
        </p:nvSpPr>
        <p:spPr>
          <a:xfrm>
            <a:off x="990600" y="658684"/>
            <a:ext cx="5181600"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Pendekatan Produksi atau Nilai Tambah</a:t>
            </a:r>
            <a:endParaRPr lang="id-ID" sz="16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3" name="TextBox 12">
            <a:extLst>
              <a:ext uri="{FF2B5EF4-FFF2-40B4-BE49-F238E27FC236}">
                <a16:creationId xmlns:a16="http://schemas.microsoft.com/office/drawing/2014/main" id="{C55769CA-9420-3E7F-EB78-B90424843F0A}"/>
              </a:ext>
            </a:extLst>
          </p:cNvPr>
          <p:cNvSpPr txBox="1"/>
          <p:nvPr/>
        </p:nvSpPr>
        <p:spPr>
          <a:xfrm>
            <a:off x="990600" y="907587"/>
            <a:ext cx="7848600" cy="276999"/>
          </a:xfrm>
          <a:prstGeom prst="rect">
            <a:avLst/>
          </a:prstGeom>
          <a:noFill/>
        </p:spPr>
        <p:txBody>
          <a:bodyPr wrap="square" rtlCol="0">
            <a:spAutoFit/>
          </a:bodyPr>
          <a:lstStyle/>
          <a:p>
            <a:pPr algn="just"/>
            <a:r>
              <a:rPr lang="id-ID" sz="1200" dirty="0">
                <a:latin typeface="Quire Sans Light" panose="020B0302040400020003" pitchFamily="34" charset="0"/>
              </a:rPr>
              <a:t>Perhitungan pendapatan nasional Indonesia menurut lapangan usaha pada tahun 2021 yang disusun oleh BPS.</a:t>
            </a:r>
          </a:p>
        </p:txBody>
      </p:sp>
      <p:graphicFrame>
        <p:nvGraphicFramePr>
          <p:cNvPr id="14" name="Table 13">
            <a:extLst>
              <a:ext uri="{FF2B5EF4-FFF2-40B4-BE49-F238E27FC236}">
                <a16:creationId xmlns:a16="http://schemas.microsoft.com/office/drawing/2014/main" id="{DC9C6806-2520-BEB9-D4E3-D2A34F74139E}"/>
              </a:ext>
            </a:extLst>
          </p:cNvPr>
          <p:cNvGraphicFramePr>
            <a:graphicFrameLocks noGrp="1"/>
          </p:cNvGraphicFramePr>
          <p:nvPr>
            <p:extLst>
              <p:ext uri="{D42A27DB-BD31-4B8C-83A1-F6EECF244321}">
                <p14:modId xmlns:p14="http://schemas.microsoft.com/office/powerpoint/2010/main" val="3079707345"/>
              </p:ext>
            </p:extLst>
          </p:nvPr>
        </p:nvGraphicFramePr>
        <p:xfrm>
          <a:off x="2222423" y="1213653"/>
          <a:ext cx="4699153" cy="3394067"/>
        </p:xfrm>
        <a:graphic>
          <a:graphicData uri="http://schemas.openxmlformats.org/drawingml/2006/table">
            <a:tbl>
              <a:tblPr firstRow="1" firstCol="1" bandRow="1">
                <a:tableStyleId>{5C22544A-7EE6-4342-B048-85BDC9FD1C3A}</a:tableStyleId>
              </a:tblPr>
              <a:tblGrid>
                <a:gridCol w="520777">
                  <a:extLst>
                    <a:ext uri="{9D8B030D-6E8A-4147-A177-3AD203B41FA5}">
                      <a16:colId xmlns:a16="http://schemas.microsoft.com/office/drawing/2014/main" val="1343974611"/>
                    </a:ext>
                  </a:extLst>
                </a:gridCol>
                <a:gridCol w="2384003">
                  <a:extLst>
                    <a:ext uri="{9D8B030D-6E8A-4147-A177-3AD203B41FA5}">
                      <a16:colId xmlns:a16="http://schemas.microsoft.com/office/drawing/2014/main" val="3946525540"/>
                    </a:ext>
                  </a:extLst>
                </a:gridCol>
                <a:gridCol w="1113899">
                  <a:extLst>
                    <a:ext uri="{9D8B030D-6E8A-4147-A177-3AD203B41FA5}">
                      <a16:colId xmlns:a16="http://schemas.microsoft.com/office/drawing/2014/main" val="892222227"/>
                    </a:ext>
                  </a:extLst>
                </a:gridCol>
                <a:gridCol w="680474">
                  <a:extLst>
                    <a:ext uri="{9D8B030D-6E8A-4147-A177-3AD203B41FA5}">
                      <a16:colId xmlns:a16="http://schemas.microsoft.com/office/drawing/2014/main" val="3959857926"/>
                    </a:ext>
                  </a:extLst>
                </a:gridCol>
              </a:tblGrid>
              <a:tr h="125706">
                <a:tc rowSpan="2">
                  <a:txBody>
                    <a:bodyPr/>
                    <a:lstStyle/>
                    <a:p>
                      <a:pPr algn="ctr"/>
                      <a:r>
                        <a:rPr lang="en-ID" sz="800">
                          <a:effectLst/>
                        </a:rPr>
                        <a:t>No.</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rowSpan="2">
                  <a:txBody>
                    <a:bodyPr/>
                    <a:lstStyle/>
                    <a:p>
                      <a:pPr algn="ctr"/>
                      <a:r>
                        <a:rPr lang="en-ID" sz="800" dirty="0" err="1">
                          <a:effectLst/>
                        </a:rPr>
                        <a:t>Lapangan</a:t>
                      </a:r>
                      <a:r>
                        <a:rPr lang="en-ID" sz="800" dirty="0">
                          <a:effectLst/>
                        </a:rPr>
                        <a:t> Usaha</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gridSpan="2">
                  <a:txBody>
                    <a:bodyPr/>
                    <a:lstStyle/>
                    <a:p>
                      <a:pPr algn="ctr"/>
                      <a:r>
                        <a:rPr lang="en-ID" sz="800">
                          <a:effectLst/>
                        </a:rPr>
                        <a:t>Harga Berlaku 2021</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hMerge="1">
                  <a:txBody>
                    <a:bodyPr/>
                    <a:lstStyle/>
                    <a:p>
                      <a:endParaRPr lang="id-ID"/>
                    </a:p>
                  </a:txBody>
                  <a:tcPr/>
                </a:tc>
                <a:extLst>
                  <a:ext uri="{0D108BD9-81ED-4DB2-BD59-A6C34878D82A}">
                    <a16:rowId xmlns:a16="http://schemas.microsoft.com/office/drawing/2014/main" val="34529135"/>
                  </a:ext>
                </a:extLst>
              </a:tr>
              <a:tr h="251413">
                <a:tc vMerge="1">
                  <a:txBody>
                    <a:bodyPr/>
                    <a:lstStyle/>
                    <a:p>
                      <a:endParaRPr lang="id-ID"/>
                    </a:p>
                  </a:txBody>
                  <a:tcPr/>
                </a:tc>
                <a:tc vMerge="1">
                  <a:txBody>
                    <a:bodyPr/>
                    <a:lstStyle/>
                    <a:p>
                      <a:endParaRPr lang="id-ID"/>
                    </a:p>
                  </a:txBody>
                  <a:tcPr/>
                </a:tc>
                <a:tc>
                  <a:txBody>
                    <a:bodyPr/>
                    <a:lstStyle/>
                    <a:p>
                      <a:pPr algn="ctr"/>
                      <a:r>
                        <a:rPr lang="en-ID" sz="800">
                          <a:effectLst/>
                        </a:rPr>
                        <a:t>Nilai Tambah (Rp)</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ctr"/>
                      <a:r>
                        <a:rPr lang="en-ID" sz="800">
                          <a:effectLst/>
                        </a:rPr>
                        <a:t>Kontribusi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635355997"/>
                  </a:ext>
                </a:extLst>
              </a:tr>
              <a:tr h="125706">
                <a:tc>
                  <a:txBody>
                    <a:bodyPr/>
                    <a:lstStyle/>
                    <a:p>
                      <a:pPr algn="ctr"/>
                      <a:r>
                        <a:rPr lang="en-ID" sz="800">
                          <a:effectLst/>
                        </a:rPr>
                        <a:t>1</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Pertanian, Kehutanan, dan Perikanan</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2.253.836,80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13,28</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3946663357"/>
                  </a:ext>
                </a:extLst>
              </a:tr>
              <a:tr h="125706">
                <a:tc>
                  <a:txBody>
                    <a:bodyPr/>
                    <a:lstStyle/>
                    <a:p>
                      <a:pPr algn="ctr"/>
                      <a:r>
                        <a:rPr lang="en-ID" sz="800">
                          <a:effectLst/>
                        </a:rPr>
                        <a:t>2</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Pertambangan dan Penggalian</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1.523.650,10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8,98</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929723468"/>
                  </a:ext>
                </a:extLst>
              </a:tr>
              <a:tr h="125706">
                <a:tc>
                  <a:txBody>
                    <a:bodyPr/>
                    <a:lstStyle/>
                    <a:p>
                      <a:pPr algn="ctr"/>
                      <a:r>
                        <a:rPr lang="en-ID" sz="800">
                          <a:effectLst/>
                        </a:rPr>
                        <a:t>3</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Industri Pengolahan</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3.266.903,50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19,25</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3854333328"/>
                  </a:ext>
                </a:extLst>
              </a:tr>
              <a:tr h="125706">
                <a:tc>
                  <a:txBody>
                    <a:bodyPr/>
                    <a:lstStyle/>
                    <a:p>
                      <a:pPr algn="ctr"/>
                      <a:r>
                        <a:rPr lang="en-ID" sz="800">
                          <a:effectLst/>
                        </a:rPr>
                        <a:t>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Pengadaan Listrik dan Gas</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190.047,20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1,12</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2223532035"/>
                  </a:ext>
                </a:extLst>
              </a:tr>
              <a:tr h="251413">
                <a:tc>
                  <a:txBody>
                    <a:bodyPr/>
                    <a:lstStyle/>
                    <a:p>
                      <a:pPr algn="ctr"/>
                      <a:r>
                        <a:rPr lang="en-ID" sz="800">
                          <a:effectLst/>
                        </a:rPr>
                        <a:t>5</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Pengadaan Air, Pengelolaan Sampah, Limbah dan Daur Ulang</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12.024,90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0,07</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1528011049"/>
                  </a:ext>
                </a:extLst>
              </a:tr>
              <a:tr h="125706">
                <a:tc>
                  <a:txBody>
                    <a:bodyPr/>
                    <a:lstStyle/>
                    <a:p>
                      <a:pPr algn="ctr"/>
                      <a:r>
                        <a:rPr lang="en-ID" sz="800">
                          <a:effectLst/>
                        </a:rPr>
                        <a:t>6</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Konstruksi</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1.771.726,70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10,44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3037309165"/>
                  </a:ext>
                </a:extLst>
              </a:tr>
              <a:tr h="251413">
                <a:tc>
                  <a:txBody>
                    <a:bodyPr/>
                    <a:lstStyle/>
                    <a:p>
                      <a:pPr algn="ctr"/>
                      <a:r>
                        <a:rPr lang="en-ID" sz="800">
                          <a:effectLst/>
                        </a:rPr>
                        <a:t>7</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Perdagangan Besar dan Eceran; Reparasi Mobil dan Sepeda Motor</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2.200.528,90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12,97</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3217259064"/>
                  </a:ext>
                </a:extLst>
              </a:tr>
              <a:tr h="125706">
                <a:tc>
                  <a:txBody>
                    <a:bodyPr/>
                    <a:lstStyle/>
                    <a:p>
                      <a:pPr algn="ctr"/>
                      <a:r>
                        <a:rPr lang="en-ID" sz="800">
                          <a:effectLst/>
                        </a:rPr>
                        <a:t>8</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Transportasi dan Pegudangan</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719.632,60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4,24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1675441341"/>
                  </a:ext>
                </a:extLst>
              </a:tr>
              <a:tr h="251413">
                <a:tc>
                  <a:txBody>
                    <a:bodyPr/>
                    <a:lstStyle/>
                    <a:p>
                      <a:pPr algn="ctr"/>
                      <a:r>
                        <a:rPr lang="en-ID" sz="800">
                          <a:effectLst/>
                        </a:rPr>
                        <a:t>9</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Penyediaan Akomodasi dan Makan Minum</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412.260,60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2,43</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2298177428"/>
                  </a:ext>
                </a:extLst>
              </a:tr>
              <a:tr h="125706">
                <a:tc>
                  <a:txBody>
                    <a:bodyPr/>
                    <a:lstStyle/>
                    <a:p>
                      <a:pPr algn="ctr"/>
                      <a:r>
                        <a:rPr lang="en-ID" sz="800">
                          <a:effectLst/>
                        </a:rPr>
                        <a:t>10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Informasi dan Komunikasi</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748.754,70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4,41</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355638636"/>
                  </a:ext>
                </a:extLst>
              </a:tr>
              <a:tr h="125706">
                <a:tc>
                  <a:txBody>
                    <a:bodyPr/>
                    <a:lstStyle/>
                    <a:p>
                      <a:pPr algn="ctr"/>
                      <a:r>
                        <a:rPr lang="en-ID" sz="800">
                          <a:effectLst/>
                        </a:rPr>
                        <a:t>11</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Jasa Keuangan dan Asuransi</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736.188,80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4,34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2659877499"/>
                  </a:ext>
                </a:extLst>
              </a:tr>
              <a:tr h="125706">
                <a:tc>
                  <a:txBody>
                    <a:bodyPr/>
                    <a:lstStyle/>
                    <a:p>
                      <a:pPr algn="ctr"/>
                      <a:r>
                        <a:rPr lang="en-ID" sz="800">
                          <a:effectLst/>
                        </a:rPr>
                        <a:t>12</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Real Estat</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468.221,70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2,76</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3071472270"/>
                  </a:ext>
                </a:extLst>
              </a:tr>
              <a:tr h="125706">
                <a:tc>
                  <a:txBody>
                    <a:bodyPr/>
                    <a:lstStyle/>
                    <a:p>
                      <a:pPr algn="ctr"/>
                      <a:r>
                        <a:rPr lang="en-ID" sz="800">
                          <a:effectLst/>
                        </a:rPr>
                        <a:t>13</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Jasa Perusahaan</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301.085,20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1,77</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3851101508"/>
                  </a:ext>
                </a:extLst>
              </a:tr>
              <a:tr h="251413">
                <a:tc>
                  <a:txBody>
                    <a:bodyPr/>
                    <a:lstStyle/>
                    <a:p>
                      <a:pPr algn="ctr"/>
                      <a:r>
                        <a:rPr lang="en-ID" sz="800">
                          <a:effectLst/>
                        </a:rPr>
                        <a:t>14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Administrasi Pemerintahan, Pertahanan dan Jaminan Sosial Wajib</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584.361,00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3,44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3190341466"/>
                  </a:ext>
                </a:extLst>
              </a:tr>
              <a:tr h="125706">
                <a:tc>
                  <a:txBody>
                    <a:bodyPr/>
                    <a:lstStyle/>
                    <a:p>
                      <a:pPr algn="ctr"/>
                      <a:r>
                        <a:rPr lang="en-ID" sz="800">
                          <a:effectLst/>
                        </a:rPr>
                        <a:t>15</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Jasa Pendidikan</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556.317,80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3,28</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3751948925"/>
                  </a:ext>
                </a:extLst>
              </a:tr>
              <a:tr h="125706">
                <a:tc>
                  <a:txBody>
                    <a:bodyPr/>
                    <a:lstStyle/>
                    <a:p>
                      <a:pPr algn="ctr"/>
                      <a:r>
                        <a:rPr lang="en-ID" sz="800">
                          <a:effectLst/>
                        </a:rPr>
                        <a:t>16</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Jasa Kesehatan dan Kegiatan Sosial</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226.970,80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1,34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3938782337"/>
                  </a:ext>
                </a:extLst>
              </a:tr>
              <a:tr h="125706">
                <a:tc>
                  <a:txBody>
                    <a:bodyPr/>
                    <a:lstStyle/>
                    <a:p>
                      <a:pPr algn="ctr"/>
                      <a:r>
                        <a:rPr lang="en-ID" sz="800">
                          <a:effectLst/>
                        </a:rPr>
                        <a:t>17</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just"/>
                      <a:r>
                        <a:rPr lang="en-ID" sz="800">
                          <a:effectLst/>
                        </a:rPr>
                        <a:t>Jasa lainnya</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a:txBody>
                    <a:bodyPr/>
                    <a:lstStyle/>
                    <a:p>
                      <a:pPr algn="r"/>
                      <a:r>
                        <a:rPr lang="en-ID" sz="800">
                          <a:effectLst/>
                        </a:rPr>
                        <a:t>312.179,50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1,84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1707285136"/>
                  </a:ext>
                </a:extLst>
              </a:tr>
              <a:tr h="125706">
                <a:tc gridSpan="2">
                  <a:txBody>
                    <a:bodyPr/>
                    <a:lstStyle/>
                    <a:p>
                      <a:pPr algn="just"/>
                      <a:r>
                        <a:rPr lang="en-ID" sz="800">
                          <a:effectLst/>
                        </a:rPr>
                        <a:t>Nilai tambah produk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hMerge="1">
                  <a:txBody>
                    <a:bodyPr/>
                    <a:lstStyle/>
                    <a:p>
                      <a:endParaRPr lang="id-ID"/>
                    </a:p>
                  </a:txBody>
                  <a:tcPr/>
                </a:tc>
                <a:tc>
                  <a:txBody>
                    <a:bodyPr/>
                    <a:lstStyle/>
                    <a:p>
                      <a:pPr algn="r"/>
                      <a:r>
                        <a:rPr lang="en-ID" sz="800">
                          <a:effectLst/>
                        </a:rPr>
                        <a:t>16.284.690,80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95,96</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1464861497"/>
                  </a:ext>
                </a:extLst>
              </a:tr>
              <a:tr h="125706">
                <a:tc gridSpan="2">
                  <a:txBody>
                    <a:bodyPr/>
                    <a:lstStyle/>
                    <a:p>
                      <a:pPr algn="just"/>
                      <a:r>
                        <a:rPr lang="en-ID" sz="800">
                          <a:effectLst/>
                        </a:rPr>
                        <a:t>Pajak dikurangi subsidi produk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hMerge="1">
                  <a:txBody>
                    <a:bodyPr/>
                    <a:lstStyle/>
                    <a:p>
                      <a:endParaRPr lang="id-ID"/>
                    </a:p>
                  </a:txBody>
                  <a:tcPr/>
                </a:tc>
                <a:tc>
                  <a:txBody>
                    <a:bodyPr/>
                    <a:lstStyle/>
                    <a:p>
                      <a:pPr algn="r"/>
                      <a:r>
                        <a:rPr lang="en-ID" sz="800">
                          <a:effectLst/>
                        </a:rPr>
                        <a:t>686.098,40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a:effectLst/>
                        </a:rPr>
                        <a:t>4,04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1826426770"/>
                  </a:ext>
                </a:extLst>
              </a:tr>
              <a:tr h="125706">
                <a:tc gridSpan="2">
                  <a:txBody>
                    <a:bodyPr/>
                    <a:lstStyle/>
                    <a:p>
                      <a:pPr algn="just"/>
                      <a:r>
                        <a:rPr lang="en-ID" sz="800">
                          <a:effectLst/>
                        </a:rPr>
                        <a:t>Produk domestik bruto</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tc>
                <a:tc hMerge="1">
                  <a:txBody>
                    <a:bodyPr/>
                    <a:lstStyle/>
                    <a:p>
                      <a:endParaRPr lang="id-ID"/>
                    </a:p>
                  </a:txBody>
                  <a:tcPr/>
                </a:tc>
                <a:tc>
                  <a:txBody>
                    <a:bodyPr/>
                    <a:lstStyle/>
                    <a:p>
                      <a:pPr algn="r"/>
                      <a:r>
                        <a:rPr lang="en-ID" sz="800">
                          <a:effectLst/>
                        </a:rPr>
                        <a:t>16.970.789,20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tc>
                  <a:txBody>
                    <a:bodyPr/>
                    <a:lstStyle/>
                    <a:p>
                      <a:pPr algn="r"/>
                      <a:r>
                        <a:rPr lang="en-ID" sz="800" dirty="0">
                          <a:effectLst/>
                        </a:rPr>
                        <a:t>100,00</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140" marR="47140" marT="0" marB="0" anchor="ctr"/>
                </a:tc>
                <a:extLst>
                  <a:ext uri="{0D108BD9-81ED-4DB2-BD59-A6C34878D82A}">
                    <a16:rowId xmlns:a16="http://schemas.microsoft.com/office/drawing/2014/main" val="3531782536"/>
                  </a:ext>
                </a:extLst>
              </a:tr>
            </a:tbl>
          </a:graphicData>
        </a:graphic>
      </p:graphicFrame>
    </p:spTree>
    <p:extLst>
      <p:ext uri="{BB962C8B-B14F-4D97-AF65-F5344CB8AC3E}">
        <p14:creationId xmlns:p14="http://schemas.microsoft.com/office/powerpoint/2010/main" val="675729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97D1A49-9FFA-C618-76B5-5305F05F3AA9}"/>
              </a:ext>
            </a:extLst>
          </p:cNvPr>
          <p:cNvGrpSpPr/>
          <p:nvPr/>
        </p:nvGrpSpPr>
        <p:grpSpPr>
          <a:xfrm>
            <a:off x="0" y="4302125"/>
            <a:ext cx="9144000" cy="841375"/>
            <a:chOff x="0" y="4302125"/>
            <a:chExt cx="9144000" cy="841375"/>
          </a:xfrm>
        </p:grpSpPr>
        <p:grpSp>
          <p:nvGrpSpPr>
            <p:cNvPr id="13" name="Group 12">
              <a:extLst>
                <a:ext uri="{FF2B5EF4-FFF2-40B4-BE49-F238E27FC236}">
                  <a16:creationId xmlns:a16="http://schemas.microsoft.com/office/drawing/2014/main" id="{C16D968C-8633-DE64-0DBC-F96E84BF17EA}"/>
                </a:ext>
              </a:extLst>
            </p:cNvPr>
            <p:cNvGrpSpPr/>
            <p:nvPr/>
          </p:nvGrpSpPr>
          <p:grpSpPr>
            <a:xfrm>
              <a:off x="0" y="4302125"/>
              <a:ext cx="9144000" cy="841375"/>
              <a:chOff x="0" y="4302125"/>
              <a:chExt cx="9144000" cy="841375"/>
            </a:xfrm>
          </p:grpSpPr>
          <p:grpSp>
            <p:nvGrpSpPr>
              <p:cNvPr id="15" name="Group 14">
                <a:extLst>
                  <a:ext uri="{FF2B5EF4-FFF2-40B4-BE49-F238E27FC236}">
                    <a16:creationId xmlns:a16="http://schemas.microsoft.com/office/drawing/2014/main" id="{225A4332-6D33-CC7B-B09A-6281298D8F29}"/>
                  </a:ext>
                </a:extLst>
              </p:cNvPr>
              <p:cNvGrpSpPr/>
              <p:nvPr/>
            </p:nvGrpSpPr>
            <p:grpSpPr>
              <a:xfrm>
                <a:off x="0" y="4302125"/>
                <a:ext cx="9144000" cy="841375"/>
                <a:chOff x="0" y="4302125"/>
                <a:chExt cx="9144000" cy="841375"/>
              </a:xfrm>
            </p:grpSpPr>
            <p:pic>
              <p:nvPicPr>
                <p:cNvPr id="17" name="Picture 2" descr="E:\ELISA\ERLANGGA LISA\2017\TEMPLATE PPT\SMP PPKN kelas X kelompok wajib\SMP PPKN kelas X kelompok wajib.png">
                  <a:extLst>
                    <a:ext uri="{FF2B5EF4-FFF2-40B4-BE49-F238E27FC236}">
                      <a16:creationId xmlns:a16="http://schemas.microsoft.com/office/drawing/2014/main" id="{FAEFE90A-12A0-2E9D-23DE-1C310D74C02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8" name="TextBox 16">
                  <a:extLst>
                    <a:ext uri="{FF2B5EF4-FFF2-40B4-BE49-F238E27FC236}">
                      <a16:creationId xmlns:a16="http://schemas.microsoft.com/office/drawing/2014/main" id="{01592AF9-1C51-8109-7992-E2C6D1B0BE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6" name="Picture 15" descr="A picture containing text&#10;&#10;Description automatically generated">
                <a:extLst>
                  <a:ext uri="{FF2B5EF4-FFF2-40B4-BE49-F238E27FC236}">
                    <a16:creationId xmlns:a16="http://schemas.microsoft.com/office/drawing/2014/main" id="{A5A4D337-AD34-4728-C13A-6DEA261C3E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4" name="Rectangle 13">
              <a:extLst>
                <a:ext uri="{FF2B5EF4-FFF2-40B4-BE49-F238E27FC236}">
                  <a16:creationId xmlns:a16="http://schemas.microsoft.com/office/drawing/2014/main" id="{0C490195-873E-EE3F-D10A-5D82C886E7C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9" name="Google Shape;2260;p38">
            <a:extLst>
              <a:ext uri="{FF2B5EF4-FFF2-40B4-BE49-F238E27FC236}">
                <a16:creationId xmlns:a16="http://schemas.microsoft.com/office/drawing/2014/main" id="{269CBAC2-E8B8-8427-297B-263EC478E984}"/>
              </a:ext>
            </a:extLst>
          </p:cNvPr>
          <p:cNvSpPr txBox="1">
            <a:spLocks/>
          </p:cNvSpPr>
          <p:nvPr/>
        </p:nvSpPr>
        <p:spPr>
          <a:xfrm>
            <a:off x="130122" y="1714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05</a:t>
            </a:r>
          </a:p>
        </p:txBody>
      </p:sp>
      <p:sp>
        <p:nvSpPr>
          <p:cNvPr id="20" name="Google Shape;2259;p38">
            <a:extLst>
              <a:ext uri="{FF2B5EF4-FFF2-40B4-BE49-F238E27FC236}">
                <a16:creationId xmlns:a16="http://schemas.microsoft.com/office/drawing/2014/main" id="{9CE72282-C417-DCFD-FA53-D7392CB316A5}"/>
              </a:ext>
            </a:extLst>
          </p:cNvPr>
          <p:cNvSpPr txBox="1">
            <a:spLocks/>
          </p:cNvSpPr>
          <p:nvPr/>
        </p:nvSpPr>
        <p:spPr>
          <a:xfrm>
            <a:off x="838455" y="217035"/>
            <a:ext cx="56385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Metode</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Perhitungann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Nasional</a:t>
            </a:r>
          </a:p>
        </p:txBody>
      </p:sp>
      <p:sp>
        <p:nvSpPr>
          <p:cNvPr id="5" name="Google Shape;467;p34">
            <a:extLst>
              <a:ext uri="{FF2B5EF4-FFF2-40B4-BE49-F238E27FC236}">
                <a16:creationId xmlns:a16="http://schemas.microsoft.com/office/drawing/2014/main" id="{66D8B3CC-6F02-81B5-1380-C39EE868F5D6}"/>
              </a:ext>
            </a:extLst>
          </p:cNvPr>
          <p:cNvSpPr/>
          <p:nvPr/>
        </p:nvSpPr>
        <p:spPr>
          <a:xfrm>
            <a:off x="413791" y="701997"/>
            <a:ext cx="500609" cy="465044"/>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c.</a:t>
            </a:r>
            <a:endParaRPr sz="1600" b="1" dirty="0">
              <a:solidFill>
                <a:schemeClr val="bg1"/>
              </a:solidFill>
              <a:latin typeface="Quire Sans" panose="020B0502040400020003" pitchFamily="34" charset="0"/>
              <a:cs typeface="Quire Sans" panose="020B0502040400020003" pitchFamily="34" charset="0"/>
            </a:endParaRPr>
          </a:p>
        </p:txBody>
      </p:sp>
      <p:sp>
        <p:nvSpPr>
          <p:cNvPr id="6" name="TextBox 5">
            <a:extLst>
              <a:ext uri="{FF2B5EF4-FFF2-40B4-BE49-F238E27FC236}">
                <a16:creationId xmlns:a16="http://schemas.microsoft.com/office/drawing/2014/main" id="{55367129-7F49-651B-4086-12893D570457}"/>
              </a:ext>
            </a:extLst>
          </p:cNvPr>
          <p:cNvSpPr txBox="1"/>
          <p:nvPr/>
        </p:nvSpPr>
        <p:spPr>
          <a:xfrm>
            <a:off x="990600" y="781050"/>
            <a:ext cx="5181600"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Pendekatan Pengeluaran</a:t>
            </a:r>
            <a:endParaRPr lang="id-ID" sz="16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7" name="TextBox 6">
            <a:extLst>
              <a:ext uri="{FF2B5EF4-FFF2-40B4-BE49-F238E27FC236}">
                <a16:creationId xmlns:a16="http://schemas.microsoft.com/office/drawing/2014/main" id="{9A2A6DE7-144D-D3D9-E488-DABADB5F4E4F}"/>
              </a:ext>
            </a:extLst>
          </p:cNvPr>
          <p:cNvSpPr txBox="1"/>
          <p:nvPr/>
        </p:nvSpPr>
        <p:spPr>
          <a:xfrm>
            <a:off x="990600" y="1026666"/>
            <a:ext cx="7739609" cy="2246769"/>
          </a:xfrm>
          <a:prstGeom prst="rect">
            <a:avLst/>
          </a:prstGeom>
          <a:noFill/>
        </p:spPr>
        <p:txBody>
          <a:bodyPr wrap="square" rtlCol="0">
            <a:spAutoFit/>
          </a:bodyPr>
          <a:lstStyle/>
          <a:p>
            <a:pPr marL="342900" indent="-342900" algn="just">
              <a:buFont typeface="+mj-lt"/>
              <a:buAutoNum type="arabicParenR"/>
            </a:pPr>
            <a:r>
              <a:rPr lang="id-ID" sz="1400" dirty="0">
                <a:latin typeface="Quire Sans Light" panose="020B0302040400020003" pitchFamily="34" charset="0"/>
              </a:rPr>
              <a:t>Pengeluaran konsumsi rumah tangga, yaitu nilai pembelanjaan yang dilakukan oleh rumah tangga untuk membeli segala jenis kebutuhannya dalam waktu satu tahun tertentu. Tidak semua transaksi yang dilakukan rumah tangga digolongkan sebagai kegiatan konsumsi.</a:t>
            </a:r>
          </a:p>
          <a:p>
            <a:pPr marL="342900" indent="-342900" algn="just">
              <a:buFont typeface="+mj-lt"/>
              <a:buAutoNum type="arabicParenR"/>
            </a:pPr>
            <a:r>
              <a:rPr lang="id-ID" sz="1400" dirty="0">
                <a:latin typeface="Quire Sans Light" panose="020B0302040400020003" pitchFamily="34" charset="0"/>
              </a:rPr>
              <a:t>Pengeluaran pemerintah. Pemerintah membeli barang untuk kepentingan masyarakat. Pembelian pemerintah atas barang dan jasa dapat digolongkan menjadi pengeluaran penggunaan pemerintah atau konsumsi pemerintah dan investasi pemerintah. </a:t>
            </a:r>
          </a:p>
          <a:p>
            <a:pPr marL="342900" indent="-342900" algn="just">
              <a:buFont typeface="+mj-lt"/>
              <a:buAutoNum type="arabicParenR"/>
            </a:pPr>
            <a:r>
              <a:rPr lang="id-ID" sz="1400" dirty="0">
                <a:latin typeface="Quire Sans Light" panose="020B0302040400020003" pitchFamily="34" charset="0"/>
              </a:rPr>
              <a:t>Pembentukan modal sektor swasta, yaitu pengeluaran untuk membeli barang modal yang dapat meningkatkan produksi barang dan jasa pada masa yang akan datang.</a:t>
            </a:r>
          </a:p>
          <a:p>
            <a:pPr marL="342900" indent="-342900" algn="just">
              <a:buFont typeface="+mj-lt"/>
              <a:buAutoNum type="arabicParenR"/>
            </a:pPr>
            <a:r>
              <a:rPr lang="id-ID" sz="1400" dirty="0">
                <a:latin typeface="Quire Sans Light" panose="020B0302040400020003" pitchFamily="34" charset="0"/>
              </a:rPr>
              <a:t>Ekspor neto, yaitu transaksi-transaksi ekspor yang dilakukan oleh suatu negara dalam satu tahun tertentu dikurangi dengan nilai impor dalam periode yang sama. </a:t>
            </a:r>
          </a:p>
        </p:txBody>
      </p:sp>
      <p:sp>
        <p:nvSpPr>
          <p:cNvPr id="8" name="Rounded Rectangle 7">
            <a:extLst>
              <a:ext uri="{FF2B5EF4-FFF2-40B4-BE49-F238E27FC236}">
                <a16:creationId xmlns:a16="http://schemas.microsoft.com/office/drawing/2014/main" id="{F8485651-FB75-5158-A189-94B778A6B680}"/>
              </a:ext>
            </a:extLst>
          </p:cNvPr>
          <p:cNvSpPr/>
          <p:nvPr/>
        </p:nvSpPr>
        <p:spPr>
          <a:xfrm>
            <a:off x="3467100" y="3369369"/>
            <a:ext cx="2514600" cy="395741"/>
          </a:xfrm>
          <a:prstGeom prst="round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600" b="1" i="1" dirty="0" err="1">
                <a:solidFill>
                  <a:schemeClr val="tx2"/>
                </a:solidFill>
                <a:latin typeface="Quire Sans" panose="020B0502040400020003" pitchFamily="34" charset="0"/>
                <a:cs typeface="Quire Sans" panose="020B0502040400020003" pitchFamily="34" charset="0"/>
              </a:rPr>
              <a:t>Y</a:t>
            </a:r>
            <a:r>
              <a:rPr lang="id-ID" sz="1600" b="1" i="1" dirty="0">
                <a:solidFill>
                  <a:schemeClr val="tx2"/>
                </a:solidFill>
                <a:latin typeface="Quire Sans" panose="020B0502040400020003" pitchFamily="34" charset="0"/>
                <a:cs typeface="Quire Sans" panose="020B0502040400020003" pitchFamily="34" charset="0"/>
              </a:rPr>
              <a:t> = C + </a:t>
            </a:r>
            <a:r>
              <a:rPr lang="id-ID" sz="1600" b="1" i="1" dirty="0" err="1">
                <a:solidFill>
                  <a:schemeClr val="tx2"/>
                </a:solidFill>
                <a:latin typeface="Quire Sans" panose="020B0502040400020003" pitchFamily="34" charset="0"/>
                <a:cs typeface="Quire Sans" panose="020B0502040400020003" pitchFamily="34" charset="0"/>
              </a:rPr>
              <a:t>G</a:t>
            </a:r>
            <a:r>
              <a:rPr lang="id-ID" sz="1600" b="1" i="1" dirty="0">
                <a:solidFill>
                  <a:schemeClr val="tx2"/>
                </a:solidFill>
                <a:latin typeface="Quire Sans" panose="020B0502040400020003" pitchFamily="34" charset="0"/>
                <a:cs typeface="Quire Sans" panose="020B0502040400020003" pitchFamily="34" charset="0"/>
              </a:rPr>
              <a:t> + I + (X – M)</a:t>
            </a:r>
            <a:endParaRPr lang="id-ID" sz="1400" b="1" i="1" dirty="0">
              <a:solidFill>
                <a:schemeClr val="tx2"/>
              </a:solidFill>
              <a:latin typeface="Quire Sans" panose="020B0502040400020003" pitchFamily="34" charset="0"/>
              <a:cs typeface="Quire Sans" panose="020B0502040400020003" pitchFamily="34" charset="0"/>
            </a:endParaRPr>
          </a:p>
        </p:txBody>
      </p:sp>
      <p:sp>
        <p:nvSpPr>
          <p:cNvPr id="9" name="TextBox 8">
            <a:extLst>
              <a:ext uri="{FF2B5EF4-FFF2-40B4-BE49-F238E27FC236}">
                <a16:creationId xmlns:a16="http://schemas.microsoft.com/office/drawing/2014/main" id="{F0F2A172-9CAA-3D93-7C61-CF89B295F729}"/>
              </a:ext>
            </a:extLst>
          </p:cNvPr>
          <p:cNvSpPr txBox="1"/>
          <p:nvPr/>
        </p:nvSpPr>
        <p:spPr>
          <a:xfrm>
            <a:off x="990600" y="3754479"/>
            <a:ext cx="4457700" cy="830997"/>
          </a:xfrm>
          <a:prstGeom prst="rect">
            <a:avLst/>
          </a:prstGeom>
          <a:noFill/>
        </p:spPr>
        <p:txBody>
          <a:bodyPr wrap="square" rtlCol="0">
            <a:spAutoFit/>
          </a:bodyPr>
          <a:lstStyle/>
          <a:p>
            <a:r>
              <a:rPr lang="id-ID" sz="1200" dirty="0">
                <a:latin typeface="Quire Sans Light" panose="020B0302040400020003" pitchFamily="34" charset="0"/>
              </a:rPr>
              <a:t>Keterangan: </a:t>
            </a:r>
          </a:p>
          <a:p>
            <a:r>
              <a:rPr lang="id-ID" sz="1200" dirty="0" err="1">
                <a:latin typeface="Quire Sans Light" panose="020B0302040400020003" pitchFamily="34" charset="0"/>
              </a:rPr>
              <a:t>Y</a:t>
            </a:r>
            <a:r>
              <a:rPr lang="id-ID" sz="1200" dirty="0">
                <a:latin typeface="Quire Sans Light" panose="020B0302040400020003" pitchFamily="34" charset="0"/>
              </a:rPr>
              <a:t> = pendapatan nasional </a:t>
            </a:r>
            <a:r>
              <a:rPr lang="id-ID" sz="1200" i="1" dirty="0">
                <a:latin typeface="Quire Sans Light" panose="020B0302040400020003" pitchFamily="34" charset="0"/>
              </a:rPr>
              <a:t>(</a:t>
            </a:r>
            <a:r>
              <a:rPr lang="id-ID" sz="1200" i="1" dirty="0" err="1">
                <a:latin typeface="Quire Sans Light" panose="020B0302040400020003" pitchFamily="34" charset="0"/>
              </a:rPr>
              <a:t>national</a:t>
            </a:r>
            <a:r>
              <a:rPr lang="id-ID" sz="1200" i="1" dirty="0">
                <a:latin typeface="Quire Sans Light" panose="020B0302040400020003" pitchFamily="34" charset="0"/>
              </a:rPr>
              <a:t> </a:t>
            </a:r>
            <a:r>
              <a:rPr lang="id-ID" sz="1200" i="1" dirty="0" err="1">
                <a:latin typeface="Quire Sans Light" panose="020B0302040400020003" pitchFamily="34" charset="0"/>
              </a:rPr>
              <a:t>income</a:t>
            </a:r>
            <a:r>
              <a:rPr lang="id-ID" sz="1200" i="1" dirty="0">
                <a:latin typeface="Quire Sans Light" panose="020B0302040400020003" pitchFamily="34" charset="0"/>
              </a:rPr>
              <a:t>)</a:t>
            </a:r>
          </a:p>
          <a:p>
            <a:r>
              <a:rPr lang="id-ID" sz="1200" dirty="0">
                <a:latin typeface="Quire Sans Light" panose="020B0302040400020003" pitchFamily="34" charset="0"/>
              </a:rPr>
              <a:t>C = pengeluaran konsumsi rumah tangga</a:t>
            </a:r>
          </a:p>
          <a:p>
            <a:r>
              <a:rPr lang="id-ID" sz="1200" dirty="0">
                <a:latin typeface="Quire Sans Light" panose="020B0302040400020003" pitchFamily="34" charset="0"/>
              </a:rPr>
              <a:t>G = pengeluaran pemerintah membeli barang dan jasa</a:t>
            </a:r>
            <a:endParaRPr lang="id-ID" sz="1200" i="1" dirty="0">
              <a:latin typeface="Quire Sans Light" panose="020B0302040400020003" pitchFamily="34" charset="0"/>
            </a:endParaRPr>
          </a:p>
        </p:txBody>
      </p:sp>
      <p:sp>
        <p:nvSpPr>
          <p:cNvPr id="10" name="TextBox 9">
            <a:extLst>
              <a:ext uri="{FF2B5EF4-FFF2-40B4-BE49-F238E27FC236}">
                <a16:creationId xmlns:a16="http://schemas.microsoft.com/office/drawing/2014/main" id="{44B6854F-3273-87B9-8280-CAB6C8A33C43}"/>
              </a:ext>
            </a:extLst>
          </p:cNvPr>
          <p:cNvSpPr txBox="1"/>
          <p:nvPr/>
        </p:nvSpPr>
        <p:spPr>
          <a:xfrm>
            <a:off x="5448300" y="3905622"/>
            <a:ext cx="3260912" cy="461665"/>
          </a:xfrm>
          <a:prstGeom prst="rect">
            <a:avLst/>
          </a:prstGeom>
          <a:noFill/>
        </p:spPr>
        <p:txBody>
          <a:bodyPr wrap="square" rtlCol="0">
            <a:spAutoFit/>
          </a:bodyPr>
          <a:lstStyle/>
          <a:p>
            <a:r>
              <a:rPr lang="id-ID" sz="1200" dirty="0">
                <a:latin typeface="Quire Sans Light" panose="020B0302040400020003" pitchFamily="34" charset="0"/>
              </a:rPr>
              <a:t>I= pengeluaran investasi</a:t>
            </a:r>
          </a:p>
          <a:p>
            <a:r>
              <a:rPr lang="id-ID" sz="1200" dirty="0">
                <a:latin typeface="Quire Sans Light" panose="020B0302040400020003" pitchFamily="34" charset="0"/>
              </a:rPr>
              <a:t>(X – M) = ekspor neto (ekspor – impor) </a:t>
            </a:r>
          </a:p>
        </p:txBody>
      </p:sp>
    </p:spTree>
    <p:extLst>
      <p:ext uri="{BB962C8B-B14F-4D97-AF65-F5344CB8AC3E}">
        <p14:creationId xmlns:p14="http://schemas.microsoft.com/office/powerpoint/2010/main" val="570756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BED214E-A8FC-6BC0-61A5-8428B10CB62D}"/>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0988AA5D-F2B5-2620-1BAF-88E38B7F5034}"/>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13AA7185-B9B7-D3D5-4A47-7107D865B3D2}"/>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C6513856-0F7E-112C-2B17-72FEDE42EEF4}"/>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23103B80-A85A-143B-3FD4-0943090161F2}"/>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3634A3A7-186A-8327-2123-7870E26F05F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FD9FCBF5-AAA2-07A9-9033-470412BE2EF3}"/>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ECBF37A5-DCF1-9FA8-6DB8-9F4B3ED0C2AC}"/>
              </a:ext>
            </a:extLst>
          </p:cNvPr>
          <p:cNvSpPr txBox="1">
            <a:spLocks/>
          </p:cNvSpPr>
          <p:nvPr/>
        </p:nvSpPr>
        <p:spPr>
          <a:xfrm>
            <a:off x="130122" y="49084"/>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05</a:t>
            </a:r>
          </a:p>
        </p:txBody>
      </p:sp>
      <p:sp>
        <p:nvSpPr>
          <p:cNvPr id="10" name="Google Shape;2259;p38">
            <a:extLst>
              <a:ext uri="{FF2B5EF4-FFF2-40B4-BE49-F238E27FC236}">
                <a16:creationId xmlns:a16="http://schemas.microsoft.com/office/drawing/2014/main" id="{6C511BD2-80F4-E23B-403D-225C2E1F1FB2}"/>
              </a:ext>
            </a:extLst>
          </p:cNvPr>
          <p:cNvSpPr txBox="1">
            <a:spLocks/>
          </p:cNvSpPr>
          <p:nvPr/>
        </p:nvSpPr>
        <p:spPr>
          <a:xfrm>
            <a:off x="838455" y="94669"/>
            <a:ext cx="56385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Metode</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Perhitungann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Nasional</a:t>
            </a:r>
          </a:p>
        </p:txBody>
      </p:sp>
      <p:sp>
        <p:nvSpPr>
          <p:cNvPr id="11" name="Google Shape;467;p34">
            <a:extLst>
              <a:ext uri="{FF2B5EF4-FFF2-40B4-BE49-F238E27FC236}">
                <a16:creationId xmlns:a16="http://schemas.microsoft.com/office/drawing/2014/main" id="{B7B2F607-4DD7-5F0B-027B-9EF8A019DD0D}"/>
              </a:ext>
            </a:extLst>
          </p:cNvPr>
          <p:cNvSpPr/>
          <p:nvPr/>
        </p:nvSpPr>
        <p:spPr>
          <a:xfrm>
            <a:off x="413791" y="530873"/>
            <a:ext cx="500609" cy="465044"/>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d.</a:t>
            </a:r>
            <a:endParaRPr sz="1600" b="1" dirty="0">
              <a:solidFill>
                <a:schemeClr val="bg1"/>
              </a:solidFill>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8996E4FB-45A8-D2E1-9705-B8111B48C3D7}"/>
              </a:ext>
            </a:extLst>
          </p:cNvPr>
          <p:cNvSpPr txBox="1"/>
          <p:nvPr/>
        </p:nvSpPr>
        <p:spPr>
          <a:xfrm>
            <a:off x="990600" y="609926"/>
            <a:ext cx="5181600"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Ilustrasi Perhitungan Pendapatan Nasional</a:t>
            </a:r>
            <a:endParaRPr lang="id-ID" sz="1600" b="1" i="1" dirty="0">
              <a:solidFill>
                <a:schemeClr val="accent1">
                  <a:lumMod val="50000"/>
                </a:schemeClr>
              </a:solidFill>
              <a:latin typeface="Quire Sans" panose="020B0502040400020003" pitchFamily="34" charset="0"/>
              <a:cs typeface="Quire Sans" panose="020B0502040400020003" pitchFamily="34" charset="0"/>
            </a:endParaRPr>
          </a:p>
        </p:txBody>
      </p:sp>
      <p:graphicFrame>
        <p:nvGraphicFramePr>
          <p:cNvPr id="15" name="Table 15">
            <a:extLst>
              <a:ext uri="{FF2B5EF4-FFF2-40B4-BE49-F238E27FC236}">
                <a16:creationId xmlns:a16="http://schemas.microsoft.com/office/drawing/2014/main" id="{B5C0AF12-BD04-FB47-F04F-5F839FF096B4}"/>
              </a:ext>
            </a:extLst>
          </p:cNvPr>
          <p:cNvGraphicFramePr>
            <a:graphicFrameLocks noGrp="1"/>
          </p:cNvGraphicFramePr>
          <p:nvPr>
            <p:extLst>
              <p:ext uri="{D42A27DB-BD31-4B8C-83A1-F6EECF244321}">
                <p14:modId xmlns:p14="http://schemas.microsoft.com/office/powerpoint/2010/main" val="1017214452"/>
              </p:ext>
            </p:extLst>
          </p:nvPr>
        </p:nvGraphicFramePr>
        <p:xfrm>
          <a:off x="1066800" y="917551"/>
          <a:ext cx="7848600" cy="3616023"/>
        </p:xfrm>
        <a:graphic>
          <a:graphicData uri="http://schemas.openxmlformats.org/drawingml/2006/table">
            <a:tbl>
              <a:tblPr firstRow="1" bandRow="1">
                <a:tableStyleId>{5C22544A-7EE6-4342-B048-85BDC9FD1C3A}</a:tableStyleId>
              </a:tblPr>
              <a:tblGrid>
                <a:gridCol w="533400">
                  <a:extLst>
                    <a:ext uri="{9D8B030D-6E8A-4147-A177-3AD203B41FA5}">
                      <a16:colId xmlns:a16="http://schemas.microsoft.com/office/drawing/2014/main" val="2520061663"/>
                    </a:ext>
                  </a:extLst>
                </a:gridCol>
                <a:gridCol w="762000">
                  <a:extLst>
                    <a:ext uri="{9D8B030D-6E8A-4147-A177-3AD203B41FA5}">
                      <a16:colId xmlns:a16="http://schemas.microsoft.com/office/drawing/2014/main" val="3156314274"/>
                    </a:ext>
                  </a:extLst>
                </a:gridCol>
                <a:gridCol w="838200">
                  <a:extLst>
                    <a:ext uri="{9D8B030D-6E8A-4147-A177-3AD203B41FA5}">
                      <a16:colId xmlns:a16="http://schemas.microsoft.com/office/drawing/2014/main" val="888857733"/>
                    </a:ext>
                  </a:extLst>
                </a:gridCol>
                <a:gridCol w="914400">
                  <a:extLst>
                    <a:ext uri="{9D8B030D-6E8A-4147-A177-3AD203B41FA5}">
                      <a16:colId xmlns:a16="http://schemas.microsoft.com/office/drawing/2014/main" val="3255068572"/>
                    </a:ext>
                  </a:extLst>
                </a:gridCol>
                <a:gridCol w="1066800">
                  <a:extLst>
                    <a:ext uri="{9D8B030D-6E8A-4147-A177-3AD203B41FA5}">
                      <a16:colId xmlns:a16="http://schemas.microsoft.com/office/drawing/2014/main" val="4217061804"/>
                    </a:ext>
                  </a:extLst>
                </a:gridCol>
                <a:gridCol w="1143000">
                  <a:extLst>
                    <a:ext uri="{9D8B030D-6E8A-4147-A177-3AD203B41FA5}">
                      <a16:colId xmlns:a16="http://schemas.microsoft.com/office/drawing/2014/main" val="2996384919"/>
                    </a:ext>
                  </a:extLst>
                </a:gridCol>
                <a:gridCol w="285101">
                  <a:extLst>
                    <a:ext uri="{9D8B030D-6E8A-4147-A177-3AD203B41FA5}">
                      <a16:colId xmlns:a16="http://schemas.microsoft.com/office/drawing/2014/main" val="1645512006"/>
                    </a:ext>
                  </a:extLst>
                </a:gridCol>
                <a:gridCol w="1010299">
                  <a:extLst>
                    <a:ext uri="{9D8B030D-6E8A-4147-A177-3AD203B41FA5}">
                      <a16:colId xmlns:a16="http://schemas.microsoft.com/office/drawing/2014/main" val="801392604"/>
                    </a:ext>
                  </a:extLst>
                </a:gridCol>
                <a:gridCol w="256851">
                  <a:extLst>
                    <a:ext uri="{9D8B030D-6E8A-4147-A177-3AD203B41FA5}">
                      <a16:colId xmlns:a16="http://schemas.microsoft.com/office/drawing/2014/main" val="1272611710"/>
                    </a:ext>
                  </a:extLst>
                </a:gridCol>
                <a:gridCol w="1038549">
                  <a:extLst>
                    <a:ext uri="{9D8B030D-6E8A-4147-A177-3AD203B41FA5}">
                      <a16:colId xmlns:a16="http://schemas.microsoft.com/office/drawing/2014/main" val="308729503"/>
                    </a:ext>
                  </a:extLst>
                </a:gridCol>
              </a:tblGrid>
              <a:tr h="547718">
                <a:tc>
                  <a:txBody>
                    <a:bodyPr/>
                    <a:lstStyle/>
                    <a:p>
                      <a:pPr algn="ctr"/>
                      <a:r>
                        <a:rPr lang="id-ID" sz="1100" dirty="0">
                          <a:latin typeface="Cambria Math" panose="02040503050406030204" pitchFamily="18" charset="0"/>
                          <a:ea typeface="Cambria Math" panose="02040503050406030204" pitchFamily="18" charset="0"/>
                        </a:rPr>
                        <a:t> Baris</a:t>
                      </a:r>
                    </a:p>
                  </a:txBody>
                  <a:tcPr/>
                </a:tc>
                <a:tc>
                  <a:txBody>
                    <a:bodyPr/>
                    <a:lstStyle/>
                    <a:p>
                      <a:pPr algn="ctr"/>
                      <a:r>
                        <a:rPr lang="id-ID" sz="1100" dirty="0">
                          <a:latin typeface="Cambria Math" panose="02040503050406030204" pitchFamily="18" charset="0"/>
                          <a:ea typeface="Cambria Math" panose="02040503050406030204" pitchFamily="18" charset="0"/>
                        </a:rPr>
                        <a:t>Produk (1)</a:t>
                      </a:r>
                    </a:p>
                  </a:txBody>
                  <a:tcPr/>
                </a:tc>
                <a:tc>
                  <a:txBody>
                    <a:bodyPr/>
                    <a:lstStyle/>
                    <a:p>
                      <a:pPr algn="ctr"/>
                      <a:r>
                        <a:rPr lang="id-ID" sz="1100" dirty="0">
                          <a:latin typeface="Cambria Math" panose="02040503050406030204" pitchFamily="18" charset="0"/>
                          <a:ea typeface="Cambria Math" panose="02040503050406030204" pitchFamily="18" charset="0"/>
                        </a:rPr>
                        <a:t>Penjual (2)</a:t>
                      </a:r>
                    </a:p>
                  </a:txBody>
                  <a:tcPr/>
                </a:tc>
                <a:tc>
                  <a:txBody>
                    <a:bodyPr/>
                    <a:lstStyle/>
                    <a:p>
                      <a:pPr algn="ctr"/>
                      <a:r>
                        <a:rPr lang="id-ID" sz="1100" dirty="0">
                          <a:latin typeface="Cambria Math" panose="02040503050406030204" pitchFamily="18" charset="0"/>
                          <a:ea typeface="Cambria Math" panose="02040503050406030204" pitchFamily="18" charset="0"/>
                        </a:rPr>
                        <a:t>Pembeli (3)</a:t>
                      </a:r>
                    </a:p>
                  </a:txBody>
                  <a:tcPr/>
                </a:tc>
                <a:tc>
                  <a:txBody>
                    <a:bodyPr/>
                    <a:lstStyle/>
                    <a:p>
                      <a:pPr algn="ctr"/>
                      <a:r>
                        <a:rPr lang="id-ID" sz="1100" dirty="0">
                          <a:latin typeface="Cambria Math" panose="02040503050406030204" pitchFamily="18" charset="0"/>
                          <a:ea typeface="Cambria Math" panose="02040503050406030204" pitchFamily="18" charset="0"/>
                        </a:rPr>
                        <a:t>Harga Barang (4)</a:t>
                      </a:r>
                    </a:p>
                    <a:p>
                      <a:pPr algn="ctr"/>
                      <a:r>
                        <a:rPr lang="id-ID" sz="1100" dirty="0">
                          <a:latin typeface="Cambria Math" panose="02040503050406030204" pitchFamily="18" charset="0"/>
                          <a:ea typeface="Cambria Math" panose="02040503050406030204" pitchFamily="18" charset="0"/>
                        </a:rPr>
                        <a:t>(Juta Rp)</a:t>
                      </a:r>
                    </a:p>
                  </a:txBody>
                  <a:tcPr/>
                </a:tc>
                <a:tc>
                  <a:txBody>
                    <a:bodyPr/>
                    <a:lstStyle/>
                    <a:p>
                      <a:pPr algn="ctr"/>
                      <a:r>
                        <a:rPr lang="id-ID" sz="1100" dirty="0">
                          <a:latin typeface="Cambria Math" panose="02040503050406030204" pitchFamily="18" charset="0"/>
                          <a:ea typeface="Cambria Math" panose="02040503050406030204" pitchFamily="18" charset="0"/>
                        </a:rPr>
                        <a:t>Pendekatan Produksi (5) </a:t>
                      </a:r>
                    </a:p>
                    <a:p>
                      <a:pPr algn="ctr"/>
                      <a:r>
                        <a:rPr lang="id-ID" sz="1100" dirty="0">
                          <a:latin typeface="Cambria Math" panose="02040503050406030204" pitchFamily="18" charset="0"/>
                          <a:ea typeface="Cambria Math" panose="02040503050406030204" pitchFamily="18" charset="0"/>
                        </a:rPr>
                        <a:t>(Juta Rp)</a:t>
                      </a:r>
                    </a:p>
                  </a:txBody>
                  <a:tcPr/>
                </a:tc>
                <a:tc gridSpan="2">
                  <a:txBody>
                    <a:bodyPr/>
                    <a:lstStyle/>
                    <a:p>
                      <a:pPr algn="ctr"/>
                      <a:r>
                        <a:rPr lang="id-ID" sz="1100">
                          <a:latin typeface="Cambria Math" panose="02040503050406030204" pitchFamily="18" charset="0"/>
                          <a:ea typeface="Cambria Math" panose="02040503050406030204" pitchFamily="18" charset="0"/>
                        </a:rPr>
                        <a:t>Pendekatan Pengeluaran (6) </a:t>
                      </a:r>
                    </a:p>
                    <a:p>
                      <a:pPr algn="ctr"/>
                      <a:r>
                        <a:rPr lang="id-ID" sz="1100">
                          <a:latin typeface="Cambria Math" panose="02040503050406030204" pitchFamily="18" charset="0"/>
                          <a:ea typeface="Cambria Math" panose="02040503050406030204" pitchFamily="18" charset="0"/>
                        </a:rPr>
                        <a:t>(Juta Rp)</a:t>
                      </a:r>
                      <a:endParaRPr lang="id-ID" sz="1100" dirty="0">
                        <a:latin typeface="Cambria Math" panose="02040503050406030204" pitchFamily="18" charset="0"/>
                        <a:ea typeface="Cambria Math" panose="02040503050406030204" pitchFamily="18" charset="0"/>
                      </a:endParaRPr>
                    </a:p>
                  </a:txBody>
                  <a:tcPr/>
                </a:tc>
                <a:tc hMerge="1">
                  <a:txBody>
                    <a:bodyPr/>
                    <a:lstStyle/>
                    <a:p>
                      <a:pPr algn="ctr"/>
                      <a:r>
                        <a:rPr lang="id-ID" sz="1100" dirty="0">
                          <a:latin typeface="Cambria Math" panose="02040503050406030204" pitchFamily="18" charset="0"/>
                          <a:ea typeface="Cambria Math" panose="02040503050406030204" pitchFamily="18" charset="0"/>
                        </a:rPr>
                        <a:t>Pendekatan Pengeluaran (6) </a:t>
                      </a:r>
                    </a:p>
                    <a:p>
                      <a:pPr algn="ctr"/>
                      <a:r>
                        <a:rPr lang="id-ID" sz="1100" dirty="0">
                          <a:latin typeface="Cambria Math" panose="02040503050406030204" pitchFamily="18" charset="0"/>
                          <a:ea typeface="Cambria Math" panose="02040503050406030204" pitchFamily="18" charset="0"/>
                        </a:rPr>
                        <a:t>(Juta Rp)</a:t>
                      </a:r>
                    </a:p>
                  </a:txBody>
                  <a:tcPr/>
                </a:tc>
                <a:tc gridSpan="2">
                  <a:txBody>
                    <a:bodyPr/>
                    <a:lstStyle/>
                    <a:p>
                      <a:pPr algn="ctr"/>
                      <a:r>
                        <a:rPr lang="id-ID" sz="1100">
                          <a:latin typeface="Cambria Math" panose="02040503050406030204" pitchFamily="18" charset="0"/>
                          <a:ea typeface="Cambria Math" panose="02040503050406030204" pitchFamily="18" charset="0"/>
                        </a:rPr>
                        <a:t>Pendekatan Pendapatan (7) </a:t>
                      </a:r>
                    </a:p>
                    <a:p>
                      <a:pPr algn="ctr"/>
                      <a:r>
                        <a:rPr lang="id-ID" sz="1100">
                          <a:latin typeface="Cambria Math" panose="02040503050406030204" pitchFamily="18" charset="0"/>
                          <a:ea typeface="Cambria Math" panose="02040503050406030204" pitchFamily="18" charset="0"/>
                        </a:rPr>
                        <a:t>(Juta Rp)</a:t>
                      </a:r>
                      <a:endParaRPr lang="id-ID" sz="1100" dirty="0">
                        <a:latin typeface="Cambria Math" panose="02040503050406030204" pitchFamily="18" charset="0"/>
                        <a:ea typeface="Cambria Math" panose="02040503050406030204" pitchFamily="18" charset="0"/>
                      </a:endParaRPr>
                    </a:p>
                  </a:txBody>
                  <a:tcPr/>
                </a:tc>
                <a:tc hMerge="1">
                  <a:txBody>
                    <a:bodyPr/>
                    <a:lstStyle/>
                    <a:p>
                      <a:pPr algn="ctr"/>
                      <a:r>
                        <a:rPr lang="id-ID" sz="1100" dirty="0">
                          <a:latin typeface="Cambria Math" panose="02040503050406030204" pitchFamily="18" charset="0"/>
                          <a:ea typeface="Cambria Math" panose="02040503050406030204" pitchFamily="18" charset="0"/>
                        </a:rPr>
                        <a:t>Pendekatan Pendapatan (7) </a:t>
                      </a:r>
                    </a:p>
                    <a:p>
                      <a:pPr algn="ctr"/>
                      <a:r>
                        <a:rPr lang="id-ID" sz="1100" dirty="0">
                          <a:latin typeface="Cambria Math" panose="02040503050406030204" pitchFamily="18" charset="0"/>
                          <a:ea typeface="Cambria Math" panose="02040503050406030204" pitchFamily="18" charset="0"/>
                        </a:rPr>
                        <a:t>(Juta Rp)</a:t>
                      </a:r>
                    </a:p>
                    <a:p>
                      <a:pPr algn="ctr"/>
                      <a:endParaRPr lang="id-ID" sz="1100" dirty="0">
                        <a:latin typeface="Cambria Math" panose="02040503050406030204" pitchFamily="18" charset="0"/>
                        <a:ea typeface="Cambria Math" panose="02040503050406030204" pitchFamily="18" charset="0"/>
                      </a:endParaRPr>
                    </a:p>
                  </a:txBody>
                  <a:tcPr/>
                </a:tc>
                <a:extLst>
                  <a:ext uri="{0D108BD9-81ED-4DB2-BD59-A6C34878D82A}">
                    <a16:rowId xmlns:a16="http://schemas.microsoft.com/office/drawing/2014/main" val="4033011932"/>
                  </a:ext>
                </a:extLst>
              </a:tr>
              <a:tr h="457299">
                <a:tc>
                  <a:txBody>
                    <a:bodyPr/>
                    <a:lstStyle/>
                    <a:p>
                      <a:pPr algn="ctr"/>
                      <a:r>
                        <a:rPr lang="id-ID" sz="1100" dirty="0">
                          <a:latin typeface="Cambria Math" panose="02040503050406030204" pitchFamily="18" charset="0"/>
                          <a:ea typeface="Cambria Math" panose="02040503050406030204" pitchFamily="18" charset="0"/>
                        </a:rPr>
                        <a:t>1</a:t>
                      </a:r>
                    </a:p>
                  </a:txBody>
                  <a:tcPr/>
                </a:tc>
                <a:tc>
                  <a:txBody>
                    <a:bodyPr/>
                    <a:lstStyle/>
                    <a:p>
                      <a:r>
                        <a:rPr lang="id-ID" sz="1100" dirty="0">
                          <a:latin typeface="Cambria Math" panose="02040503050406030204" pitchFamily="18" charset="0"/>
                          <a:ea typeface="Cambria Math" panose="02040503050406030204" pitchFamily="18" charset="0"/>
                        </a:rPr>
                        <a:t>Baja</a:t>
                      </a:r>
                    </a:p>
                  </a:txBody>
                  <a:tcPr/>
                </a:tc>
                <a:tc>
                  <a:txBody>
                    <a:bodyPr/>
                    <a:lstStyle/>
                    <a:p>
                      <a:r>
                        <a:rPr lang="id-ID" sz="1100" dirty="0">
                          <a:latin typeface="Cambria Math" panose="02040503050406030204" pitchFamily="18" charset="0"/>
                          <a:ea typeface="Cambria Math" panose="02040503050406030204" pitchFamily="18" charset="0"/>
                        </a:rPr>
                        <a:t>Produsen baja</a:t>
                      </a:r>
                    </a:p>
                  </a:txBody>
                  <a:tcPr/>
                </a:tc>
                <a:tc>
                  <a:txBody>
                    <a:bodyPr/>
                    <a:lstStyle/>
                    <a:p>
                      <a:r>
                        <a:rPr lang="id-ID" sz="1100" dirty="0">
                          <a:latin typeface="Cambria Math" panose="02040503050406030204" pitchFamily="18" charset="0"/>
                          <a:ea typeface="Cambria Math" panose="02040503050406030204" pitchFamily="18" charset="0"/>
                        </a:rPr>
                        <a:t>Produsen mesin</a:t>
                      </a:r>
                    </a:p>
                  </a:txBody>
                  <a:tcPr/>
                </a:tc>
                <a:tc>
                  <a:txBody>
                    <a:bodyPr/>
                    <a:lstStyle/>
                    <a:p>
                      <a:pPr algn="r"/>
                      <a:r>
                        <a:rPr lang="id-ID" sz="1100" dirty="0">
                          <a:latin typeface="Cambria Math" panose="02040503050406030204" pitchFamily="18" charset="0"/>
                          <a:ea typeface="Cambria Math" panose="02040503050406030204" pitchFamily="18" charset="0"/>
                        </a:rPr>
                        <a:t>20</a:t>
                      </a:r>
                    </a:p>
                  </a:txBody>
                  <a:tcPr/>
                </a:tc>
                <a:tc>
                  <a:txBody>
                    <a:bodyPr/>
                    <a:lstStyle/>
                    <a:p>
                      <a:pPr algn="r"/>
                      <a:r>
                        <a:rPr lang="id-ID" sz="1100" dirty="0">
                          <a:latin typeface="Cambria Math" panose="02040503050406030204" pitchFamily="18" charset="0"/>
                          <a:ea typeface="Cambria Math" panose="02040503050406030204" pitchFamily="18" charset="0"/>
                        </a:rPr>
                        <a:t>20</a:t>
                      </a:r>
                    </a:p>
                  </a:txBody>
                  <a:tcPr/>
                </a:tc>
                <a:tc gridSpan="2">
                  <a:txBody>
                    <a:bodyPr/>
                    <a:lstStyle/>
                    <a:p>
                      <a:pPr algn="r"/>
                      <a:r>
                        <a:rPr lang="id-ID" sz="1100">
                          <a:latin typeface="Cambria Math" panose="02040503050406030204" pitchFamily="18" charset="0"/>
                          <a:ea typeface="Cambria Math" panose="02040503050406030204" pitchFamily="18" charset="0"/>
                        </a:rPr>
                        <a:t>-</a:t>
                      </a:r>
                      <a:endParaRPr lang="id-ID" sz="1100" dirty="0">
                        <a:latin typeface="Cambria Math" panose="02040503050406030204" pitchFamily="18" charset="0"/>
                        <a:ea typeface="Cambria Math" panose="02040503050406030204" pitchFamily="18" charset="0"/>
                      </a:endParaRPr>
                    </a:p>
                  </a:txBody>
                  <a:tcPr/>
                </a:tc>
                <a:tc hMerge="1">
                  <a:txBody>
                    <a:bodyPr/>
                    <a:lstStyle/>
                    <a:p>
                      <a:pPr algn="r"/>
                      <a:r>
                        <a:rPr lang="id-ID" sz="1100" dirty="0">
                          <a:latin typeface="Cambria Math" panose="02040503050406030204" pitchFamily="18" charset="0"/>
                          <a:ea typeface="Cambria Math" panose="02040503050406030204" pitchFamily="18" charset="0"/>
                        </a:rPr>
                        <a:t>-</a:t>
                      </a:r>
                    </a:p>
                  </a:txBody>
                  <a:tcPr/>
                </a:tc>
                <a:tc gridSpan="2">
                  <a:txBody>
                    <a:bodyPr/>
                    <a:lstStyle/>
                    <a:p>
                      <a:pPr algn="r"/>
                      <a:r>
                        <a:rPr lang="id-ID" sz="1100">
                          <a:latin typeface="Cambria Math" panose="02040503050406030204" pitchFamily="18" charset="0"/>
                          <a:ea typeface="Cambria Math" panose="02040503050406030204" pitchFamily="18" charset="0"/>
                        </a:rPr>
                        <a:t>20</a:t>
                      </a:r>
                      <a:endParaRPr lang="id-ID" sz="1100" dirty="0">
                        <a:latin typeface="Cambria Math" panose="02040503050406030204" pitchFamily="18" charset="0"/>
                        <a:ea typeface="Cambria Math" panose="02040503050406030204" pitchFamily="18" charset="0"/>
                      </a:endParaRPr>
                    </a:p>
                  </a:txBody>
                  <a:tcPr/>
                </a:tc>
                <a:tc hMerge="1">
                  <a:txBody>
                    <a:bodyPr/>
                    <a:lstStyle/>
                    <a:p>
                      <a:pPr algn="r"/>
                      <a:r>
                        <a:rPr lang="id-ID" sz="1100" dirty="0">
                          <a:latin typeface="Cambria Math" panose="02040503050406030204" pitchFamily="18" charset="0"/>
                          <a:ea typeface="Cambria Math" panose="02040503050406030204" pitchFamily="18" charset="0"/>
                        </a:rPr>
                        <a:t>20</a:t>
                      </a:r>
                    </a:p>
                  </a:txBody>
                  <a:tcPr/>
                </a:tc>
                <a:extLst>
                  <a:ext uri="{0D108BD9-81ED-4DB2-BD59-A6C34878D82A}">
                    <a16:rowId xmlns:a16="http://schemas.microsoft.com/office/drawing/2014/main" val="2401760014"/>
                  </a:ext>
                </a:extLst>
              </a:tr>
              <a:tr h="457299">
                <a:tc>
                  <a:txBody>
                    <a:bodyPr/>
                    <a:lstStyle/>
                    <a:p>
                      <a:pPr algn="ctr"/>
                      <a:r>
                        <a:rPr lang="id-ID" sz="1100" dirty="0">
                          <a:latin typeface="Cambria Math" panose="02040503050406030204" pitchFamily="18" charset="0"/>
                          <a:ea typeface="Cambria Math" panose="02040503050406030204" pitchFamily="18" charset="0"/>
                        </a:rPr>
                        <a:t>2</a:t>
                      </a:r>
                    </a:p>
                  </a:txBody>
                  <a:tcPr/>
                </a:tc>
                <a:tc>
                  <a:txBody>
                    <a:bodyPr/>
                    <a:lstStyle/>
                    <a:p>
                      <a:r>
                        <a:rPr lang="id-ID" sz="1100" dirty="0">
                          <a:latin typeface="Cambria Math" panose="02040503050406030204" pitchFamily="18" charset="0"/>
                          <a:ea typeface="Cambria Math" panose="02040503050406030204" pitchFamily="18" charset="0"/>
                        </a:rPr>
                        <a:t>Baja</a:t>
                      </a:r>
                    </a:p>
                  </a:txBody>
                  <a:tcPr/>
                </a:tc>
                <a:tc>
                  <a:txBody>
                    <a:bodyPr/>
                    <a:lstStyle/>
                    <a:p>
                      <a:r>
                        <a:rPr lang="id-ID" sz="1100" dirty="0">
                          <a:latin typeface="Cambria Math" panose="02040503050406030204" pitchFamily="18" charset="0"/>
                          <a:ea typeface="Cambria Math" panose="02040503050406030204" pitchFamily="18" charset="0"/>
                        </a:rPr>
                        <a:t>Produsen baja</a:t>
                      </a:r>
                    </a:p>
                  </a:txBody>
                  <a:tcPr/>
                </a:tc>
                <a:tc>
                  <a:txBody>
                    <a:bodyPr/>
                    <a:lstStyle/>
                    <a:p>
                      <a:r>
                        <a:rPr lang="id-ID" sz="1100" dirty="0">
                          <a:latin typeface="Cambria Math" panose="02040503050406030204" pitchFamily="18" charset="0"/>
                          <a:ea typeface="Cambria Math" panose="02040503050406030204" pitchFamily="18" charset="0"/>
                        </a:rPr>
                        <a:t>Produsen mesin</a:t>
                      </a:r>
                    </a:p>
                  </a:txBody>
                  <a:tcPr/>
                </a:tc>
                <a:tc>
                  <a:txBody>
                    <a:bodyPr/>
                    <a:lstStyle/>
                    <a:p>
                      <a:pPr algn="r"/>
                      <a:r>
                        <a:rPr lang="id-ID" sz="1100" dirty="0">
                          <a:latin typeface="Cambria Math" panose="02040503050406030204" pitchFamily="18" charset="0"/>
                          <a:ea typeface="Cambria Math" panose="02040503050406030204" pitchFamily="18" charset="0"/>
                        </a:rPr>
                        <a:t>60</a:t>
                      </a:r>
                    </a:p>
                  </a:txBody>
                  <a:tcPr/>
                </a:tc>
                <a:tc>
                  <a:txBody>
                    <a:bodyPr/>
                    <a:lstStyle/>
                    <a:p>
                      <a:pPr algn="r"/>
                      <a:r>
                        <a:rPr lang="id-ID" sz="1100" dirty="0">
                          <a:latin typeface="Cambria Math" panose="02040503050406030204" pitchFamily="18" charset="0"/>
                          <a:ea typeface="Cambria Math" panose="02040503050406030204" pitchFamily="18" charset="0"/>
                        </a:rPr>
                        <a:t>60</a:t>
                      </a:r>
                    </a:p>
                  </a:txBody>
                  <a:tcPr/>
                </a:tc>
                <a:tc gridSpan="2">
                  <a:txBody>
                    <a:bodyPr/>
                    <a:lstStyle/>
                    <a:p>
                      <a:pPr algn="r"/>
                      <a:r>
                        <a:rPr lang="id-ID" sz="1100">
                          <a:latin typeface="Cambria Math" panose="02040503050406030204" pitchFamily="18" charset="0"/>
                          <a:ea typeface="Cambria Math" panose="02040503050406030204" pitchFamily="18" charset="0"/>
                        </a:rPr>
                        <a:t>-</a:t>
                      </a:r>
                      <a:endParaRPr lang="id-ID" sz="1100" dirty="0">
                        <a:latin typeface="Cambria Math" panose="02040503050406030204" pitchFamily="18" charset="0"/>
                        <a:ea typeface="Cambria Math" panose="02040503050406030204" pitchFamily="18" charset="0"/>
                      </a:endParaRPr>
                    </a:p>
                  </a:txBody>
                  <a:tcPr/>
                </a:tc>
                <a:tc hMerge="1">
                  <a:txBody>
                    <a:bodyPr/>
                    <a:lstStyle/>
                    <a:p>
                      <a:pPr algn="r"/>
                      <a:r>
                        <a:rPr lang="id-ID" sz="1100" dirty="0">
                          <a:latin typeface="Cambria Math" panose="02040503050406030204" pitchFamily="18" charset="0"/>
                          <a:ea typeface="Cambria Math" panose="02040503050406030204" pitchFamily="18" charset="0"/>
                        </a:rPr>
                        <a:t>-</a:t>
                      </a:r>
                    </a:p>
                  </a:txBody>
                  <a:tcPr/>
                </a:tc>
                <a:tc gridSpan="2">
                  <a:txBody>
                    <a:bodyPr/>
                    <a:lstStyle/>
                    <a:p>
                      <a:pPr algn="r"/>
                      <a:r>
                        <a:rPr lang="id-ID" sz="1100">
                          <a:latin typeface="Cambria Math" panose="02040503050406030204" pitchFamily="18" charset="0"/>
                          <a:ea typeface="Cambria Math" panose="02040503050406030204" pitchFamily="18" charset="0"/>
                        </a:rPr>
                        <a:t>60</a:t>
                      </a:r>
                      <a:endParaRPr lang="id-ID" sz="1100" dirty="0">
                        <a:latin typeface="Cambria Math" panose="02040503050406030204" pitchFamily="18" charset="0"/>
                        <a:ea typeface="Cambria Math" panose="02040503050406030204" pitchFamily="18" charset="0"/>
                      </a:endParaRPr>
                    </a:p>
                  </a:txBody>
                  <a:tcPr/>
                </a:tc>
                <a:tc hMerge="1">
                  <a:txBody>
                    <a:bodyPr/>
                    <a:lstStyle/>
                    <a:p>
                      <a:pPr algn="r"/>
                      <a:r>
                        <a:rPr lang="id-ID" sz="1100" dirty="0">
                          <a:latin typeface="Cambria Math" panose="02040503050406030204" pitchFamily="18" charset="0"/>
                          <a:ea typeface="Cambria Math" panose="02040503050406030204" pitchFamily="18" charset="0"/>
                        </a:rPr>
                        <a:t>60</a:t>
                      </a:r>
                    </a:p>
                  </a:txBody>
                  <a:tcPr/>
                </a:tc>
                <a:extLst>
                  <a:ext uri="{0D108BD9-81ED-4DB2-BD59-A6C34878D82A}">
                    <a16:rowId xmlns:a16="http://schemas.microsoft.com/office/drawing/2014/main" val="1289525798"/>
                  </a:ext>
                </a:extLst>
              </a:tr>
              <a:tr h="457299">
                <a:tc>
                  <a:txBody>
                    <a:bodyPr/>
                    <a:lstStyle/>
                    <a:p>
                      <a:pPr algn="ctr"/>
                      <a:r>
                        <a:rPr lang="id-ID" sz="1100" dirty="0">
                          <a:latin typeface="Cambria Math" panose="02040503050406030204" pitchFamily="18" charset="0"/>
                          <a:ea typeface="Cambria Math" panose="02040503050406030204" pitchFamily="18" charset="0"/>
                        </a:rPr>
                        <a:t>3</a:t>
                      </a:r>
                    </a:p>
                  </a:txBody>
                  <a:tcPr/>
                </a:tc>
                <a:tc>
                  <a:txBody>
                    <a:bodyPr/>
                    <a:lstStyle/>
                    <a:p>
                      <a:r>
                        <a:rPr lang="id-ID" sz="1100" dirty="0">
                          <a:latin typeface="Cambria Math" panose="02040503050406030204" pitchFamily="18" charset="0"/>
                          <a:ea typeface="Cambria Math" panose="02040503050406030204" pitchFamily="18" charset="0"/>
                        </a:rPr>
                        <a:t>Mesin</a:t>
                      </a:r>
                    </a:p>
                  </a:txBody>
                  <a:tcPr/>
                </a:tc>
                <a:tc>
                  <a:txBody>
                    <a:bodyPr/>
                    <a:lstStyle/>
                    <a:p>
                      <a:r>
                        <a:rPr lang="id-ID" sz="1100" dirty="0">
                          <a:latin typeface="Cambria Math" panose="02040503050406030204" pitchFamily="18" charset="0"/>
                          <a:ea typeface="Cambria Math" panose="02040503050406030204" pitchFamily="18" charset="0"/>
                        </a:rPr>
                        <a:t>Produsen mesin</a:t>
                      </a:r>
                    </a:p>
                  </a:txBody>
                  <a:tcPr/>
                </a:tc>
                <a:tc>
                  <a:txBody>
                    <a:bodyPr/>
                    <a:lstStyle/>
                    <a:p>
                      <a:r>
                        <a:rPr lang="id-ID" sz="1100" dirty="0">
                          <a:latin typeface="Cambria Math" panose="02040503050406030204" pitchFamily="18" charset="0"/>
                          <a:ea typeface="Cambria Math" panose="02040503050406030204" pitchFamily="18" charset="0"/>
                        </a:rPr>
                        <a:t>Produsen mobil</a:t>
                      </a:r>
                    </a:p>
                  </a:txBody>
                  <a:tcPr/>
                </a:tc>
                <a:tc>
                  <a:txBody>
                    <a:bodyPr/>
                    <a:lstStyle/>
                    <a:p>
                      <a:pPr algn="r"/>
                      <a:r>
                        <a:rPr lang="id-ID" sz="1100" dirty="0">
                          <a:latin typeface="Cambria Math" panose="02040503050406030204" pitchFamily="18" charset="0"/>
                          <a:ea typeface="Cambria Math" panose="02040503050406030204" pitchFamily="18" charset="0"/>
                        </a:rPr>
                        <a:t>40</a:t>
                      </a:r>
                    </a:p>
                  </a:txBody>
                  <a:tcPr/>
                </a:tc>
                <a:tc>
                  <a:txBody>
                    <a:bodyPr/>
                    <a:lstStyle/>
                    <a:p>
                      <a:pPr algn="r"/>
                      <a:r>
                        <a:rPr lang="id-ID" sz="1100" dirty="0">
                          <a:latin typeface="Cambria Math" panose="02040503050406030204" pitchFamily="18" charset="0"/>
                          <a:ea typeface="Cambria Math" panose="02040503050406030204" pitchFamily="18" charset="0"/>
                        </a:rPr>
                        <a:t>20</a:t>
                      </a:r>
                    </a:p>
                  </a:txBody>
                  <a:tcPr/>
                </a:tc>
                <a:tc gridSpan="2">
                  <a:txBody>
                    <a:bodyPr/>
                    <a:lstStyle/>
                    <a:p>
                      <a:pPr algn="r"/>
                      <a:r>
                        <a:rPr lang="id-ID" sz="1100">
                          <a:latin typeface="Cambria Math" panose="02040503050406030204" pitchFamily="18" charset="0"/>
                          <a:ea typeface="Cambria Math" panose="02040503050406030204" pitchFamily="18" charset="0"/>
                        </a:rPr>
                        <a:t>40</a:t>
                      </a:r>
                      <a:endParaRPr lang="id-ID" sz="1100" dirty="0">
                        <a:latin typeface="Cambria Math" panose="02040503050406030204" pitchFamily="18" charset="0"/>
                        <a:ea typeface="Cambria Math" panose="02040503050406030204" pitchFamily="18" charset="0"/>
                      </a:endParaRPr>
                    </a:p>
                  </a:txBody>
                  <a:tcPr/>
                </a:tc>
                <a:tc hMerge="1">
                  <a:txBody>
                    <a:bodyPr/>
                    <a:lstStyle/>
                    <a:p>
                      <a:pPr algn="r"/>
                      <a:r>
                        <a:rPr lang="id-ID" sz="1100" dirty="0">
                          <a:latin typeface="Cambria Math" panose="02040503050406030204" pitchFamily="18" charset="0"/>
                          <a:ea typeface="Cambria Math" panose="02040503050406030204" pitchFamily="18" charset="0"/>
                        </a:rPr>
                        <a:t>40</a:t>
                      </a:r>
                    </a:p>
                  </a:txBody>
                  <a:tcPr/>
                </a:tc>
                <a:tc gridSpan="2">
                  <a:txBody>
                    <a:bodyPr/>
                    <a:lstStyle/>
                    <a:p>
                      <a:pPr algn="r"/>
                      <a:r>
                        <a:rPr lang="id-ID" sz="1100">
                          <a:latin typeface="Cambria Math" panose="02040503050406030204" pitchFamily="18" charset="0"/>
                          <a:ea typeface="Cambria Math" panose="02040503050406030204" pitchFamily="18" charset="0"/>
                        </a:rPr>
                        <a:t>20</a:t>
                      </a:r>
                      <a:endParaRPr lang="id-ID" sz="1100" dirty="0">
                        <a:latin typeface="Cambria Math" panose="02040503050406030204" pitchFamily="18" charset="0"/>
                        <a:ea typeface="Cambria Math" panose="02040503050406030204" pitchFamily="18" charset="0"/>
                      </a:endParaRPr>
                    </a:p>
                  </a:txBody>
                  <a:tcPr/>
                </a:tc>
                <a:tc hMerge="1">
                  <a:txBody>
                    <a:bodyPr/>
                    <a:lstStyle/>
                    <a:p>
                      <a:pPr algn="r"/>
                      <a:r>
                        <a:rPr lang="id-ID" sz="1100" dirty="0">
                          <a:latin typeface="Cambria Math" panose="02040503050406030204" pitchFamily="18" charset="0"/>
                          <a:ea typeface="Cambria Math" panose="02040503050406030204" pitchFamily="18" charset="0"/>
                        </a:rPr>
                        <a:t>20</a:t>
                      </a:r>
                    </a:p>
                  </a:txBody>
                  <a:tcPr/>
                </a:tc>
                <a:extLst>
                  <a:ext uri="{0D108BD9-81ED-4DB2-BD59-A6C34878D82A}">
                    <a16:rowId xmlns:a16="http://schemas.microsoft.com/office/drawing/2014/main" val="4159839524"/>
                  </a:ext>
                </a:extLst>
              </a:tr>
              <a:tr h="457299">
                <a:tc>
                  <a:txBody>
                    <a:bodyPr/>
                    <a:lstStyle/>
                    <a:p>
                      <a:pPr algn="ctr"/>
                      <a:r>
                        <a:rPr lang="id-ID" sz="1100" dirty="0">
                          <a:latin typeface="Cambria Math" panose="02040503050406030204" pitchFamily="18" charset="0"/>
                          <a:ea typeface="Cambria Math" panose="02040503050406030204" pitchFamily="18" charset="0"/>
                        </a:rPr>
                        <a:t>4</a:t>
                      </a:r>
                    </a:p>
                  </a:txBody>
                  <a:tcPr/>
                </a:tc>
                <a:tc>
                  <a:txBody>
                    <a:bodyPr/>
                    <a:lstStyle/>
                    <a:p>
                      <a:r>
                        <a:rPr lang="id-ID" sz="1100" dirty="0">
                          <a:latin typeface="Cambria Math" panose="02040503050406030204" pitchFamily="18" charset="0"/>
                          <a:ea typeface="Cambria Math" panose="02040503050406030204" pitchFamily="18" charset="0"/>
                        </a:rPr>
                        <a:t>Ban</a:t>
                      </a:r>
                    </a:p>
                  </a:txBody>
                  <a:tcPr/>
                </a:tc>
                <a:tc>
                  <a:txBody>
                    <a:bodyPr/>
                    <a:lstStyle/>
                    <a:p>
                      <a:r>
                        <a:rPr lang="id-ID" sz="1100" dirty="0">
                          <a:latin typeface="Cambria Math" panose="02040503050406030204" pitchFamily="18" charset="0"/>
                          <a:ea typeface="Cambria Math" panose="02040503050406030204" pitchFamily="18" charset="0"/>
                        </a:rPr>
                        <a:t>Produsen ban</a:t>
                      </a:r>
                    </a:p>
                  </a:txBody>
                  <a:tcPr/>
                </a:tc>
                <a:tc>
                  <a:txBody>
                    <a:bodyPr/>
                    <a:lstStyle/>
                    <a:p>
                      <a:r>
                        <a:rPr lang="id-ID" sz="1100" dirty="0">
                          <a:latin typeface="Cambria Math" panose="02040503050406030204" pitchFamily="18" charset="0"/>
                          <a:ea typeface="Cambria Math" panose="02040503050406030204" pitchFamily="18" charset="0"/>
                        </a:rPr>
                        <a:t>Produsen mobil</a:t>
                      </a:r>
                    </a:p>
                  </a:txBody>
                  <a:tcPr/>
                </a:tc>
                <a:tc>
                  <a:txBody>
                    <a:bodyPr/>
                    <a:lstStyle/>
                    <a:p>
                      <a:pPr algn="r"/>
                      <a:r>
                        <a:rPr lang="id-ID" sz="1100" dirty="0">
                          <a:latin typeface="Cambria Math" panose="02040503050406030204" pitchFamily="18" charset="0"/>
                          <a:ea typeface="Cambria Math" panose="02040503050406030204" pitchFamily="18" charset="0"/>
                        </a:rPr>
                        <a:t>10</a:t>
                      </a:r>
                    </a:p>
                  </a:txBody>
                  <a:tcPr/>
                </a:tc>
                <a:tc>
                  <a:txBody>
                    <a:bodyPr/>
                    <a:lstStyle/>
                    <a:p>
                      <a:pPr algn="r"/>
                      <a:r>
                        <a:rPr lang="id-ID" sz="1100" dirty="0">
                          <a:latin typeface="Cambria Math" panose="02040503050406030204" pitchFamily="18" charset="0"/>
                          <a:ea typeface="Cambria Math" panose="02040503050406030204" pitchFamily="18" charset="0"/>
                        </a:rPr>
                        <a:t>10</a:t>
                      </a:r>
                    </a:p>
                  </a:txBody>
                  <a:tcPr/>
                </a:tc>
                <a:tc gridSpan="2">
                  <a:txBody>
                    <a:bodyPr/>
                    <a:lstStyle/>
                    <a:p>
                      <a:pPr algn="r"/>
                      <a:r>
                        <a:rPr lang="id-ID" sz="1100">
                          <a:latin typeface="Cambria Math" panose="02040503050406030204" pitchFamily="18" charset="0"/>
                          <a:ea typeface="Cambria Math" panose="02040503050406030204" pitchFamily="18" charset="0"/>
                        </a:rPr>
                        <a:t>-</a:t>
                      </a:r>
                      <a:endParaRPr lang="id-ID" sz="1100" dirty="0">
                        <a:latin typeface="Cambria Math" panose="02040503050406030204" pitchFamily="18" charset="0"/>
                        <a:ea typeface="Cambria Math" panose="02040503050406030204" pitchFamily="18" charset="0"/>
                      </a:endParaRPr>
                    </a:p>
                  </a:txBody>
                  <a:tcPr/>
                </a:tc>
                <a:tc hMerge="1">
                  <a:txBody>
                    <a:bodyPr/>
                    <a:lstStyle/>
                    <a:p>
                      <a:pPr algn="r"/>
                      <a:r>
                        <a:rPr lang="id-ID" sz="1100" dirty="0">
                          <a:latin typeface="Cambria Math" panose="02040503050406030204" pitchFamily="18" charset="0"/>
                          <a:ea typeface="Cambria Math" panose="02040503050406030204" pitchFamily="18" charset="0"/>
                        </a:rPr>
                        <a:t>-</a:t>
                      </a:r>
                    </a:p>
                  </a:txBody>
                  <a:tcPr/>
                </a:tc>
                <a:tc gridSpan="2">
                  <a:txBody>
                    <a:bodyPr/>
                    <a:lstStyle/>
                    <a:p>
                      <a:pPr algn="r"/>
                      <a:r>
                        <a:rPr lang="id-ID" sz="1100">
                          <a:latin typeface="Cambria Math" panose="02040503050406030204" pitchFamily="18" charset="0"/>
                          <a:ea typeface="Cambria Math" panose="02040503050406030204" pitchFamily="18" charset="0"/>
                        </a:rPr>
                        <a:t>10</a:t>
                      </a:r>
                      <a:endParaRPr lang="id-ID" sz="1100" dirty="0">
                        <a:latin typeface="Cambria Math" panose="02040503050406030204" pitchFamily="18" charset="0"/>
                        <a:ea typeface="Cambria Math" panose="02040503050406030204" pitchFamily="18" charset="0"/>
                      </a:endParaRPr>
                    </a:p>
                  </a:txBody>
                  <a:tcPr/>
                </a:tc>
                <a:tc hMerge="1">
                  <a:txBody>
                    <a:bodyPr/>
                    <a:lstStyle/>
                    <a:p>
                      <a:pPr algn="r"/>
                      <a:r>
                        <a:rPr lang="id-ID" sz="1100" dirty="0">
                          <a:latin typeface="Cambria Math" panose="02040503050406030204" pitchFamily="18" charset="0"/>
                          <a:ea typeface="Cambria Math" panose="02040503050406030204" pitchFamily="18" charset="0"/>
                        </a:rPr>
                        <a:t>10</a:t>
                      </a:r>
                    </a:p>
                  </a:txBody>
                  <a:tcPr/>
                </a:tc>
                <a:extLst>
                  <a:ext uri="{0D108BD9-81ED-4DB2-BD59-A6C34878D82A}">
                    <a16:rowId xmlns:a16="http://schemas.microsoft.com/office/drawing/2014/main" val="1310523181"/>
                  </a:ext>
                </a:extLst>
              </a:tr>
              <a:tr h="457299">
                <a:tc>
                  <a:txBody>
                    <a:bodyPr/>
                    <a:lstStyle/>
                    <a:p>
                      <a:pPr algn="ctr"/>
                      <a:r>
                        <a:rPr lang="id-ID" sz="1100" dirty="0">
                          <a:latin typeface="Cambria Math" panose="02040503050406030204" pitchFamily="18" charset="0"/>
                          <a:ea typeface="Cambria Math" panose="02040503050406030204" pitchFamily="18" charset="0"/>
                        </a:rPr>
                        <a:t>5</a:t>
                      </a:r>
                    </a:p>
                  </a:txBody>
                  <a:tcPr/>
                </a:tc>
                <a:tc>
                  <a:txBody>
                    <a:bodyPr/>
                    <a:lstStyle/>
                    <a:p>
                      <a:r>
                        <a:rPr lang="id-ID" sz="1100" dirty="0">
                          <a:latin typeface="Cambria Math" panose="02040503050406030204" pitchFamily="18" charset="0"/>
                          <a:ea typeface="Cambria Math" panose="02040503050406030204" pitchFamily="18" charset="0"/>
                        </a:rPr>
                        <a:t>Mobil</a:t>
                      </a:r>
                    </a:p>
                  </a:txBody>
                  <a:tcPr/>
                </a:tc>
                <a:tc>
                  <a:txBody>
                    <a:bodyPr/>
                    <a:lstStyle/>
                    <a:p>
                      <a:r>
                        <a:rPr lang="id-ID" sz="1100" dirty="0">
                          <a:latin typeface="Cambria Math" panose="02040503050406030204" pitchFamily="18" charset="0"/>
                          <a:ea typeface="Cambria Math" panose="02040503050406030204" pitchFamily="18" charset="0"/>
                        </a:rPr>
                        <a:t>Produsen mobil</a:t>
                      </a:r>
                    </a:p>
                  </a:txBody>
                  <a:tcPr/>
                </a:tc>
                <a:tc>
                  <a:txBody>
                    <a:bodyPr/>
                    <a:lstStyle/>
                    <a:p>
                      <a:r>
                        <a:rPr lang="id-ID" sz="1100" dirty="0">
                          <a:latin typeface="Cambria Math" panose="02040503050406030204" pitchFamily="18" charset="0"/>
                          <a:ea typeface="Cambria Math" panose="02040503050406030204" pitchFamily="18" charset="0"/>
                        </a:rPr>
                        <a:t>Rumah tangga</a:t>
                      </a:r>
                    </a:p>
                  </a:txBody>
                  <a:tcPr/>
                </a:tc>
                <a:tc>
                  <a:txBody>
                    <a:bodyPr/>
                    <a:lstStyle/>
                    <a:p>
                      <a:pPr algn="r"/>
                      <a:r>
                        <a:rPr lang="id-ID" sz="1100" dirty="0">
                          <a:latin typeface="Cambria Math" panose="02040503050406030204" pitchFamily="18" charset="0"/>
                          <a:ea typeface="Cambria Math" panose="02040503050406030204" pitchFamily="18" charset="0"/>
                        </a:rPr>
                        <a:t>100</a:t>
                      </a:r>
                    </a:p>
                  </a:txBody>
                  <a:tcPr/>
                </a:tc>
                <a:tc>
                  <a:txBody>
                    <a:bodyPr/>
                    <a:lstStyle/>
                    <a:p>
                      <a:pPr algn="r"/>
                      <a:r>
                        <a:rPr lang="id-ID" sz="1100" dirty="0">
                          <a:latin typeface="Cambria Math" panose="02040503050406030204" pitchFamily="18" charset="0"/>
                          <a:ea typeface="Cambria Math" panose="02040503050406030204" pitchFamily="18" charset="0"/>
                        </a:rPr>
                        <a:t>30</a:t>
                      </a:r>
                    </a:p>
                  </a:txBody>
                  <a:tcPr/>
                </a:tc>
                <a:tc gridSpan="2">
                  <a:txBody>
                    <a:bodyPr/>
                    <a:lstStyle/>
                    <a:p>
                      <a:pPr algn="r"/>
                      <a:r>
                        <a:rPr lang="id-ID" sz="1100" dirty="0">
                          <a:latin typeface="Cambria Math" panose="02040503050406030204" pitchFamily="18" charset="0"/>
                          <a:ea typeface="Cambria Math" panose="02040503050406030204" pitchFamily="18" charset="0"/>
                        </a:rPr>
                        <a:t>100</a:t>
                      </a:r>
                    </a:p>
                  </a:txBody>
                  <a:tcPr/>
                </a:tc>
                <a:tc hMerge="1">
                  <a:txBody>
                    <a:bodyPr/>
                    <a:lstStyle/>
                    <a:p>
                      <a:pPr algn="r"/>
                      <a:r>
                        <a:rPr lang="id-ID" sz="1100" dirty="0">
                          <a:latin typeface="Cambria Math" panose="02040503050406030204" pitchFamily="18" charset="0"/>
                          <a:ea typeface="Cambria Math" panose="02040503050406030204" pitchFamily="18" charset="0"/>
                        </a:rPr>
                        <a:t>100</a:t>
                      </a:r>
                    </a:p>
                  </a:txBody>
                  <a:tcPr/>
                </a:tc>
                <a:tc gridSpan="2">
                  <a:txBody>
                    <a:bodyPr/>
                    <a:lstStyle/>
                    <a:p>
                      <a:pPr algn="r"/>
                      <a:r>
                        <a:rPr lang="id-ID" sz="1100" dirty="0">
                          <a:latin typeface="Cambria Math" panose="02040503050406030204" pitchFamily="18" charset="0"/>
                          <a:ea typeface="Cambria Math" panose="02040503050406030204" pitchFamily="18" charset="0"/>
                        </a:rPr>
                        <a:t>30</a:t>
                      </a:r>
                    </a:p>
                  </a:txBody>
                  <a:tcPr/>
                </a:tc>
                <a:tc hMerge="1">
                  <a:txBody>
                    <a:bodyPr/>
                    <a:lstStyle/>
                    <a:p>
                      <a:pPr algn="r"/>
                      <a:r>
                        <a:rPr lang="id-ID" sz="1100" dirty="0">
                          <a:latin typeface="Cambria Math" panose="02040503050406030204" pitchFamily="18" charset="0"/>
                          <a:ea typeface="Cambria Math" panose="02040503050406030204" pitchFamily="18" charset="0"/>
                        </a:rPr>
                        <a:t>30</a:t>
                      </a:r>
                    </a:p>
                  </a:txBody>
                  <a:tcPr/>
                </a:tc>
                <a:extLst>
                  <a:ext uri="{0D108BD9-81ED-4DB2-BD59-A6C34878D82A}">
                    <a16:rowId xmlns:a16="http://schemas.microsoft.com/office/drawing/2014/main" val="1755727386"/>
                  </a:ext>
                </a:extLst>
              </a:tr>
              <a:tr h="367584">
                <a:tc>
                  <a:txBody>
                    <a:bodyPr/>
                    <a:lstStyle/>
                    <a:p>
                      <a:pPr algn="ctr"/>
                      <a:r>
                        <a:rPr lang="id-ID" sz="1100" dirty="0">
                          <a:latin typeface="Cambria Math" panose="02040503050406030204" pitchFamily="18" charset="0"/>
                          <a:ea typeface="Cambria Math" panose="02040503050406030204" pitchFamily="18" charset="0"/>
                        </a:rPr>
                        <a:t>6</a:t>
                      </a:r>
                    </a:p>
                  </a:txBody>
                  <a:tcPr/>
                </a:tc>
                <a:tc gridSpan="3">
                  <a:txBody>
                    <a:bodyPr/>
                    <a:lstStyle/>
                    <a:p>
                      <a:r>
                        <a:rPr lang="id-ID" sz="1100" dirty="0">
                          <a:latin typeface="Cambria Math" panose="02040503050406030204" pitchFamily="18" charset="0"/>
                          <a:ea typeface="Cambria Math" panose="02040503050406030204" pitchFamily="18" charset="0"/>
                        </a:rPr>
                        <a:t>Total harga barang (nilai transaksi)</a:t>
                      </a:r>
                    </a:p>
                  </a:txBody>
                  <a:tcPr/>
                </a:tc>
                <a:tc hMerge="1">
                  <a:txBody>
                    <a:bodyPr/>
                    <a:lstStyle/>
                    <a:p>
                      <a:endParaRPr lang="id-ID" sz="1200" dirty="0">
                        <a:latin typeface="Cambria Math" panose="02040503050406030204" pitchFamily="18" charset="0"/>
                        <a:ea typeface="Cambria Math" panose="02040503050406030204" pitchFamily="18" charset="0"/>
                      </a:endParaRPr>
                    </a:p>
                  </a:txBody>
                  <a:tcPr/>
                </a:tc>
                <a:tc hMerge="1">
                  <a:txBody>
                    <a:bodyPr/>
                    <a:lstStyle/>
                    <a:p>
                      <a:endParaRPr lang="id-ID" sz="1200" dirty="0">
                        <a:latin typeface="Cambria Math" panose="02040503050406030204" pitchFamily="18" charset="0"/>
                        <a:ea typeface="Cambria Math" panose="02040503050406030204" pitchFamily="18" charset="0"/>
                      </a:endParaRPr>
                    </a:p>
                  </a:txBody>
                  <a:tcPr/>
                </a:tc>
                <a:tc>
                  <a:txBody>
                    <a:bodyPr/>
                    <a:lstStyle/>
                    <a:p>
                      <a:pPr algn="r"/>
                      <a:r>
                        <a:rPr lang="id-ID" sz="1100" dirty="0">
                          <a:latin typeface="Cambria Math" panose="02040503050406030204" pitchFamily="18" charset="0"/>
                          <a:ea typeface="Cambria Math" panose="02040503050406030204" pitchFamily="18" charset="0"/>
                        </a:rPr>
                        <a:t>230</a:t>
                      </a:r>
                    </a:p>
                  </a:txBody>
                  <a:tcPr/>
                </a:tc>
                <a:tc gridSpan="5">
                  <a:txBody>
                    <a:bodyPr/>
                    <a:lstStyle/>
                    <a:p>
                      <a:pPr algn="r"/>
                      <a:endParaRPr lang="id-ID" sz="1100" dirty="0">
                        <a:latin typeface="Cambria Math" panose="02040503050406030204" pitchFamily="18" charset="0"/>
                        <a:ea typeface="Cambria Math" panose="02040503050406030204" pitchFamily="18" charset="0"/>
                      </a:endParaRPr>
                    </a:p>
                  </a:txBody>
                  <a:tcPr/>
                </a:tc>
                <a:tc hMerge="1">
                  <a:txBody>
                    <a:bodyPr/>
                    <a:lstStyle/>
                    <a:p>
                      <a:endParaRPr lang="id-ID"/>
                    </a:p>
                  </a:txBody>
                  <a:tcPr/>
                </a:tc>
                <a:tc hMerge="1">
                  <a:txBody>
                    <a:bodyPr/>
                    <a:lstStyle/>
                    <a:p>
                      <a:pPr algn="r"/>
                      <a:endParaRPr lang="id-ID" sz="1200" dirty="0">
                        <a:latin typeface="Cambria Math" panose="02040503050406030204" pitchFamily="18" charset="0"/>
                        <a:ea typeface="Cambria Math" panose="02040503050406030204" pitchFamily="18" charset="0"/>
                      </a:endParaRPr>
                    </a:p>
                  </a:txBody>
                  <a:tcPr/>
                </a:tc>
                <a:tc hMerge="1">
                  <a:txBody>
                    <a:bodyPr/>
                    <a:lstStyle/>
                    <a:p>
                      <a:endParaRPr lang="id-ID"/>
                    </a:p>
                  </a:txBody>
                  <a:tcPr/>
                </a:tc>
                <a:tc hMerge="1">
                  <a:txBody>
                    <a:bodyPr/>
                    <a:lstStyle/>
                    <a:p>
                      <a:pPr algn="r"/>
                      <a:endParaRPr lang="id-ID" sz="1200" dirty="0">
                        <a:latin typeface="Cambria Math" panose="02040503050406030204" pitchFamily="18" charset="0"/>
                        <a:ea typeface="Cambria Math" panose="02040503050406030204" pitchFamily="18" charset="0"/>
                      </a:endParaRPr>
                    </a:p>
                  </a:txBody>
                  <a:tcPr/>
                </a:tc>
                <a:extLst>
                  <a:ext uri="{0D108BD9-81ED-4DB2-BD59-A6C34878D82A}">
                    <a16:rowId xmlns:a16="http://schemas.microsoft.com/office/drawing/2014/main" val="284604357"/>
                  </a:ext>
                </a:extLst>
              </a:tr>
              <a:tr h="367584">
                <a:tc>
                  <a:txBody>
                    <a:bodyPr/>
                    <a:lstStyle/>
                    <a:p>
                      <a:pPr algn="ctr"/>
                      <a:r>
                        <a:rPr lang="id-ID" sz="1100" dirty="0">
                          <a:latin typeface="Cambria Math" panose="02040503050406030204" pitchFamily="18" charset="0"/>
                          <a:ea typeface="Cambria Math" panose="02040503050406030204" pitchFamily="18" charset="0"/>
                        </a:rPr>
                        <a:t>7</a:t>
                      </a:r>
                    </a:p>
                  </a:txBody>
                  <a:tcPr/>
                </a:tc>
                <a:tc gridSpan="3">
                  <a:txBody>
                    <a:bodyPr/>
                    <a:lstStyle/>
                    <a:p>
                      <a:r>
                        <a:rPr lang="id-ID" sz="1100" dirty="0">
                          <a:latin typeface="Cambria Math" panose="02040503050406030204" pitchFamily="18" charset="0"/>
                          <a:ea typeface="Cambria Math" panose="02040503050406030204" pitchFamily="18" charset="0"/>
                        </a:rPr>
                        <a:t>Pendapatan nasional</a:t>
                      </a:r>
                    </a:p>
                  </a:txBody>
                  <a:tcPr/>
                </a:tc>
                <a:tc hMerge="1">
                  <a:txBody>
                    <a:bodyPr/>
                    <a:lstStyle/>
                    <a:p>
                      <a:endParaRPr lang="id-ID" sz="1200" dirty="0">
                        <a:latin typeface="Cambria Math" panose="02040503050406030204" pitchFamily="18" charset="0"/>
                        <a:ea typeface="Cambria Math" panose="02040503050406030204" pitchFamily="18" charset="0"/>
                      </a:endParaRPr>
                    </a:p>
                  </a:txBody>
                  <a:tcPr/>
                </a:tc>
                <a:tc hMerge="1">
                  <a:txBody>
                    <a:bodyPr/>
                    <a:lstStyle/>
                    <a:p>
                      <a:endParaRPr lang="id-ID" sz="1200" dirty="0">
                        <a:latin typeface="Cambria Math" panose="02040503050406030204" pitchFamily="18" charset="0"/>
                        <a:ea typeface="Cambria Math" panose="02040503050406030204" pitchFamily="18" charset="0"/>
                      </a:endParaRPr>
                    </a:p>
                  </a:txBody>
                  <a:tcPr/>
                </a:tc>
                <a:tc>
                  <a:txBody>
                    <a:bodyPr/>
                    <a:lstStyle/>
                    <a:p>
                      <a:pPr algn="r"/>
                      <a:endParaRPr lang="id-ID" sz="1100" dirty="0">
                        <a:latin typeface="Cambria Math" panose="02040503050406030204" pitchFamily="18" charset="0"/>
                        <a:ea typeface="Cambria Math" panose="02040503050406030204" pitchFamily="18" charset="0"/>
                      </a:endParaRPr>
                    </a:p>
                  </a:txBody>
                  <a:tcPr/>
                </a:tc>
                <a:tc gridSpan="2">
                  <a:txBody>
                    <a:bodyPr/>
                    <a:lstStyle/>
                    <a:p>
                      <a:pPr algn="r"/>
                      <a:r>
                        <a:rPr lang="id-ID" sz="1100" dirty="0">
                          <a:latin typeface="Cambria Math" panose="02040503050406030204" pitchFamily="18" charset="0"/>
                          <a:ea typeface="Cambria Math" panose="02040503050406030204" pitchFamily="18" charset="0"/>
                        </a:rPr>
                        <a:t>140</a:t>
                      </a:r>
                    </a:p>
                  </a:txBody>
                  <a:tcPr/>
                </a:tc>
                <a:tc hMerge="1">
                  <a:txBody>
                    <a:bodyPr/>
                    <a:lstStyle/>
                    <a:p>
                      <a:pPr algn="r"/>
                      <a:endParaRPr lang="id-ID" sz="1100" dirty="0">
                        <a:latin typeface="Cambria Math" panose="02040503050406030204" pitchFamily="18" charset="0"/>
                        <a:ea typeface="Cambria Math" panose="02040503050406030204" pitchFamily="18" charset="0"/>
                      </a:endParaRPr>
                    </a:p>
                  </a:txBody>
                  <a:tcPr/>
                </a:tc>
                <a:tc gridSpan="2">
                  <a:txBody>
                    <a:bodyPr/>
                    <a:lstStyle/>
                    <a:p>
                      <a:pPr algn="r"/>
                      <a:r>
                        <a:rPr lang="id-ID" sz="1100" dirty="0">
                          <a:latin typeface="Cambria Math" panose="02040503050406030204" pitchFamily="18" charset="0"/>
                          <a:ea typeface="Cambria Math" panose="02040503050406030204" pitchFamily="18" charset="0"/>
                        </a:rPr>
                        <a:t>140</a:t>
                      </a:r>
                    </a:p>
                  </a:txBody>
                  <a:tcPr/>
                </a:tc>
                <a:tc hMerge="1">
                  <a:txBody>
                    <a:bodyPr/>
                    <a:lstStyle/>
                    <a:p>
                      <a:pPr algn="r"/>
                      <a:endParaRPr lang="id-ID" sz="1100" dirty="0">
                        <a:latin typeface="Cambria Math" panose="02040503050406030204" pitchFamily="18" charset="0"/>
                        <a:ea typeface="Cambria Math" panose="02040503050406030204" pitchFamily="18" charset="0"/>
                      </a:endParaRPr>
                    </a:p>
                  </a:txBody>
                  <a:tcPr/>
                </a:tc>
                <a:tc>
                  <a:txBody>
                    <a:bodyPr/>
                    <a:lstStyle/>
                    <a:p>
                      <a:pPr algn="r"/>
                      <a:r>
                        <a:rPr lang="id-ID" sz="1100" dirty="0">
                          <a:latin typeface="Cambria Math" panose="02040503050406030204" pitchFamily="18" charset="0"/>
                          <a:ea typeface="Cambria Math" panose="02040503050406030204" pitchFamily="18" charset="0"/>
                        </a:rPr>
                        <a:t>140</a:t>
                      </a:r>
                    </a:p>
                  </a:txBody>
                  <a:tcPr/>
                </a:tc>
                <a:extLst>
                  <a:ext uri="{0D108BD9-81ED-4DB2-BD59-A6C34878D82A}">
                    <a16:rowId xmlns:a16="http://schemas.microsoft.com/office/drawing/2014/main" val="3573570889"/>
                  </a:ext>
                </a:extLst>
              </a:tr>
            </a:tbl>
          </a:graphicData>
        </a:graphic>
      </p:graphicFrame>
    </p:spTree>
    <p:extLst>
      <p:ext uri="{BB962C8B-B14F-4D97-AF65-F5344CB8AC3E}">
        <p14:creationId xmlns:p14="http://schemas.microsoft.com/office/powerpoint/2010/main" val="13947751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97D1A49-9FFA-C618-76B5-5305F05F3AA9}"/>
              </a:ext>
            </a:extLst>
          </p:cNvPr>
          <p:cNvGrpSpPr/>
          <p:nvPr/>
        </p:nvGrpSpPr>
        <p:grpSpPr>
          <a:xfrm>
            <a:off x="0" y="4302125"/>
            <a:ext cx="9144000" cy="841375"/>
            <a:chOff x="0" y="4302125"/>
            <a:chExt cx="9144000" cy="841375"/>
          </a:xfrm>
        </p:grpSpPr>
        <p:grpSp>
          <p:nvGrpSpPr>
            <p:cNvPr id="13" name="Group 12">
              <a:extLst>
                <a:ext uri="{FF2B5EF4-FFF2-40B4-BE49-F238E27FC236}">
                  <a16:creationId xmlns:a16="http://schemas.microsoft.com/office/drawing/2014/main" id="{C16D968C-8633-DE64-0DBC-F96E84BF17EA}"/>
                </a:ext>
              </a:extLst>
            </p:cNvPr>
            <p:cNvGrpSpPr/>
            <p:nvPr/>
          </p:nvGrpSpPr>
          <p:grpSpPr>
            <a:xfrm>
              <a:off x="0" y="4302125"/>
              <a:ext cx="9144000" cy="841375"/>
              <a:chOff x="0" y="4302125"/>
              <a:chExt cx="9144000" cy="841375"/>
            </a:xfrm>
          </p:grpSpPr>
          <p:grpSp>
            <p:nvGrpSpPr>
              <p:cNvPr id="15" name="Group 14">
                <a:extLst>
                  <a:ext uri="{FF2B5EF4-FFF2-40B4-BE49-F238E27FC236}">
                    <a16:creationId xmlns:a16="http://schemas.microsoft.com/office/drawing/2014/main" id="{225A4332-6D33-CC7B-B09A-6281298D8F29}"/>
                  </a:ext>
                </a:extLst>
              </p:cNvPr>
              <p:cNvGrpSpPr/>
              <p:nvPr/>
            </p:nvGrpSpPr>
            <p:grpSpPr>
              <a:xfrm>
                <a:off x="0" y="4302125"/>
                <a:ext cx="9144000" cy="841375"/>
                <a:chOff x="0" y="4302125"/>
                <a:chExt cx="9144000" cy="841375"/>
              </a:xfrm>
            </p:grpSpPr>
            <p:pic>
              <p:nvPicPr>
                <p:cNvPr id="17" name="Picture 2" descr="E:\ELISA\ERLANGGA LISA\2017\TEMPLATE PPT\SMP PPKN kelas X kelompok wajib\SMP PPKN kelas X kelompok wajib.png">
                  <a:extLst>
                    <a:ext uri="{FF2B5EF4-FFF2-40B4-BE49-F238E27FC236}">
                      <a16:creationId xmlns:a16="http://schemas.microsoft.com/office/drawing/2014/main" id="{FAEFE90A-12A0-2E9D-23DE-1C310D74C02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8" name="TextBox 16">
                  <a:extLst>
                    <a:ext uri="{FF2B5EF4-FFF2-40B4-BE49-F238E27FC236}">
                      <a16:creationId xmlns:a16="http://schemas.microsoft.com/office/drawing/2014/main" id="{01592AF9-1C51-8109-7992-E2C6D1B0BE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6" name="Picture 15" descr="A picture containing text&#10;&#10;Description automatically generated">
                <a:extLst>
                  <a:ext uri="{FF2B5EF4-FFF2-40B4-BE49-F238E27FC236}">
                    <a16:creationId xmlns:a16="http://schemas.microsoft.com/office/drawing/2014/main" id="{A5A4D337-AD34-4728-C13A-6DEA261C3E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4" name="Rectangle 13">
              <a:extLst>
                <a:ext uri="{FF2B5EF4-FFF2-40B4-BE49-F238E27FC236}">
                  <a16:creationId xmlns:a16="http://schemas.microsoft.com/office/drawing/2014/main" id="{0C490195-873E-EE3F-D10A-5D82C886E7C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9" name="Google Shape;2260;p38">
            <a:extLst>
              <a:ext uri="{FF2B5EF4-FFF2-40B4-BE49-F238E27FC236}">
                <a16:creationId xmlns:a16="http://schemas.microsoft.com/office/drawing/2014/main" id="{269CBAC2-E8B8-8427-297B-263EC478E984}"/>
              </a:ext>
            </a:extLst>
          </p:cNvPr>
          <p:cNvSpPr txBox="1">
            <a:spLocks/>
          </p:cNvSpPr>
          <p:nvPr/>
        </p:nvSpPr>
        <p:spPr>
          <a:xfrm>
            <a:off x="130122" y="1714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06</a:t>
            </a:r>
          </a:p>
        </p:txBody>
      </p:sp>
      <p:sp>
        <p:nvSpPr>
          <p:cNvPr id="20" name="Google Shape;2259;p38">
            <a:extLst>
              <a:ext uri="{FF2B5EF4-FFF2-40B4-BE49-F238E27FC236}">
                <a16:creationId xmlns:a16="http://schemas.microsoft.com/office/drawing/2014/main" id="{9CE72282-C417-DCFD-FA53-D7392CB316A5}"/>
              </a:ext>
            </a:extLst>
          </p:cNvPr>
          <p:cNvSpPr txBox="1">
            <a:spLocks/>
          </p:cNvSpPr>
          <p:nvPr/>
        </p:nvSpPr>
        <p:spPr>
          <a:xfrm>
            <a:off x="838455" y="217035"/>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per </a:t>
            </a:r>
            <a:r>
              <a:rPr lang="en-US" sz="1600" dirty="0" err="1">
                <a:solidFill>
                  <a:schemeClr val="tx2"/>
                </a:solidFill>
                <a:latin typeface="Hiragino Kaku Gothic StdN W8" panose="020B0800000000000000" pitchFamily="34" charset="-128"/>
                <a:ea typeface="Hiragino Kaku Gothic StdN W8" panose="020B0800000000000000" pitchFamily="34" charset="-128"/>
              </a:rPr>
              <a:t>Kapita</a:t>
            </a:r>
            <a:endParaRPr lang="en-US" sz="1600" dirty="0">
              <a:solidFill>
                <a:schemeClr val="tx2"/>
              </a:solidFill>
              <a:latin typeface="Hiragino Kaku Gothic StdN W8" panose="020B0800000000000000" pitchFamily="34" charset="-128"/>
              <a:ea typeface="Hiragino Kaku Gothic StdN W8" panose="020B0800000000000000" pitchFamily="34" charset="-128"/>
            </a:endParaRPr>
          </a:p>
        </p:txBody>
      </p:sp>
      <p:sp>
        <p:nvSpPr>
          <p:cNvPr id="6" name="TextBox 5">
            <a:extLst>
              <a:ext uri="{FF2B5EF4-FFF2-40B4-BE49-F238E27FC236}">
                <a16:creationId xmlns:a16="http://schemas.microsoft.com/office/drawing/2014/main" id="{1DB84AC1-4F3B-A40D-7CD5-FE8AA63BDE07}"/>
              </a:ext>
            </a:extLst>
          </p:cNvPr>
          <p:cNvSpPr txBox="1"/>
          <p:nvPr/>
        </p:nvSpPr>
        <p:spPr>
          <a:xfrm>
            <a:off x="838455" y="611167"/>
            <a:ext cx="7239000" cy="523220"/>
          </a:xfrm>
          <a:prstGeom prst="rect">
            <a:avLst/>
          </a:prstGeom>
          <a:noFill/>
        </p:spPr>
        <p:txBody>
          <a:bodyPr wrap="square">
            <a:spAutoFit/>
          </a:bodyPr>
          <a:lstStyle/>
          <a:p>
            <a:pPr algn="just"/>
            <a:r>
              <a:rPr lang="id-ID" sz="1400" dirty="0">
                <a:solidFill>
                  <a:schemeClr val="tx1"/>
                </a:solidFill>
                <a:latin typeface="Quire Sans Light" panose="020B0302040400020003" pitchFamily="34" charset="0"/>
              </a:rPr>
              <a:t>Pendapatan per kapita merupakan indikator yang digunakan secara luas untuk mengukur tingkat kesejahteraan suatu masyarakat.</a:t>
            </a:r>
          </a:p>
        </p:txBody>
      </p:sp>
      <p:sp>
        <p:nvSpPr>
          <p:cNvPr id="7" name="TextBox 6">
            <a:extLst>
              <a:ext uri="{FF2B5EF4-FFF2-40B4-BE49-F238E27FC236}">
                <a16:creationId xmlns:a16="http://schemas.microsoft.com/office/drawing/2014/main" id="{B4CB1139-E508-6FE0-67B2-A357E396EAFC}"/>
              </a:ext>
            </a:extLst>
          </p:cNvPr>
          <p:cNvSpPr txBox="1"/>
          <p:nvPr/>
        </p:nvSpPr>
        <p:spPr>
          <a:xfrm>
            <a:off x="838455" y="1133266"/>
            <a:ext cx="4419600" cy="307777"/>
          </a:xfrm>
          <a:prstGeom prst="rect">
            <a:avLst/>
          </a:prstGeom>
          <a:noFill/>
        </p:spPr>
        <p:txBody>
          <a:bodyPr wrap="square" rtlCol="0">
            <a:spAutoFit/>
          </a:bodyPr>
          <a:lstStyle/>
          <a:p>
            <a:pPr marL="342900" indent="-342900">
              <a:buFont typeface="+mj-lt"/>
              <a:buAutoNum type="alphaLcPeriod"/>
            </a:pPr>
            <a:r>
              <a:rPr lang="id-ID" sz="1400" b="1" dirty="0">
                <a:solidFill>
                  <a:schemeClr val="tx1"/>
                </a:solidFill>
                <a:latin typeface="Quire Sans Light" panose="020B0302040400020003" pitchFamily="34" charset="0"/>
              </a:rPr>
              <a:t>Pengertian dan Kegunaan Pendapatan per Kapita</a:t>
            </a:r>
          </a:p>
        </p:txBody>
      </p:sp>
      <p:sp>
        <p:nvSpPr>
          <p:cNvPr id="8" name="TextBox 7">
            <a:extLst>
              <a:ext uri="{FF2B5EF4-FFF2-40B4-BE49-F238E27FC236}">
                <a16:creationId xmlns:a16="http://schemas.microsoft.com/office/drawing/2014/main" id="{72CE708C-8CA8-C28D-9774-A9D907E1384B}"/>
              </a:ext>
            </a:extLst>
          </p:cNvPr>
          <p:cNvSpPr txBox="1"/>
          <p:nvPr/>
        </p:nvSpPr>
        <p:spPr>
          <a:xfrm>
            <a:off x="1181100" y="1352550"/>
            <a:ext cx="6819900" cy="307777"/>
          </a:xfrm>
          <a:prstGeom prst="rect">
            <a:avLst/>
          </a:prstGeom>
          <a:noFill/>
        </p:spPr>
        <p:txBody>
          <a:bodyPr wrap="square" rtlCol="0">
            <a:spAutoFit/>
          </a:bodyPr>
          <a:lstStyle/>
          <a:p>
            <a:r>
              <a:rPr lang="id-ID" sz="1400" dirty="0">
                <a:latin typeface="Quire Sans Light" panose="020B0302040400020003" pitchFamily="34" charset="0"/>
                <a:ea typeface="Cambria Math" panose="02040503050406030204" pitchFamily="18" charset="0"/>
              </a:rPr>
              <a:t>Pendapatan per kapita adalah pendapatan rata-rata penduduk suatu negara. </a:t>
            </a:r>
          </a:p>
        </p:txBody>
      </p:sp>
      <mc:AlternateContent xmlns:mc="http://schemas.openxmlformats.org/markup-compatibility/2006">
        <mc:Choice xmlns:a14="http://schemas.microsoft.com/office/drawing/2010/main" Requires="a14">
          <p:sp>
            <p:nvSpPr>
              <p:cNvPr id="9" name="Rounded Rectangle 8">
                <a:extLst>
                  <a:ext uri="{FF2B5EF4-FFF2-40B4-BE49-F238E27FC236}">
                    <a16:creationId xmlns:a16="http://schemas.microsoft.com/office/drawing/2014/main" id="{FEC11C5C-ED60-2CD4-239B-2DEEC3268568}"/>
                  </a:ext>
                </a:extLst>
              </p:cNvPr>
              <p:cNvSpPr/>
              <p:nvPr/>
            </p:nvSpPr>
            <p:spPr>
              <a:xfrm>
                <a:off x="2019555" y="1709034"/>
                <a:ext cx="4876800" cy="481716"/>
              </a:xfrm>
              <a:prstGeom prst="round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solidFill>
                      <a:schemeClr val="tx2"/>
                    </a:solidFill>
                    <a:latin typeface="Quire Sans" panose="020B0502040400020003" pitchFamily="34" charset="0"/>
                    <a:cs typeface="Quire Sans" panose="020B0502040400020003" pitchFamily="34" charset="0"/>
                  </a:rPr>
                  <a:t>Pendapatan per kapita = </a:t>
                </a:r>
                <a14:m>
                  <m:oMath xmlns:m="http://schemas.openxmlformats.org/officeDocument/2006/math">
                    <m:f>
                      <m:fPr>
                        <m:ctrlPr>
                          <a:rPr lang="id-ID" sz="1400" b="1" i="1" smtClean="0">
                            <a:solidFill>
                              <a:schemeClr val="tx2"/>
                            </a:solidFill>
                            <a:latin typeface="Cambria Math" panose="02040503050406030204" pitchFamily="18" charset="0"/>
                            <a:cs typeface="Quire Sans" panose="020B0502040400020003" pitchFamily="34" charset="0"/>
                          </a:rPr>
                        </m:ctrlPr>
                      </m:fPr>
                      <m:num>
                        <m:r>
                          <a:rPr lang="en-US" sz="1400" b="1" i="0" smtClean="0">
                            <a:solidFill>
                              <a:schemeClr val="tx2"/>
                            </a:solidFill>
                            <a:latin typeface="Cambria Math" panose="02040503050406030204" pitchFamily="18" charset="0"/>
                            <a:cs typeface="Quire Sans" panose="020B0502040400020003" pitchFamily="34" charset="0"/>
                          </a:rPr>
                          <m:t>𝐩𝐞𝐧𝐝𝐚𝐩𝐚𝐭𝐚𝐧</m:t>
                        </m:r>
                        <m:r>
                          <a:rPr lang="en-US" sz="1400" b="1" i="0" smtClean="0">
                            <a:solidFill>
                              <a:schemeClr val="tx2"/>
                            </a:solidFill>
                            <a:latin typeface="Cambria Math" panose="02040503050406030204" pitchFamily="18" charset="0"/>
                            <a:cs typeface="Quire Sans" panose="020B0502040400020003" pitchFamily="34" charset="0"/>
                          </a:rPr>
                          <m:t> </m:t>
                        </m:r>
                        <m:r>
                          <a:rPr lang="en-US" sz="1400" b="1" i="0" smtClean="0">
                            <a:solidFill>
                              <a:schemeClr val="tx2"/>
                            </a:solidFill>
                            <a:latin typeface="Cambria Math" panose="02040503050406030204" pitchFamily="18" charset="0"/>
                            <a:cs typeface="Quire Sans" panose="020B0502040400020003" pitchFamily="34" charset="0"/>
                          </a:rPr>
                          <m:t>𝐝𝐨𝐦𝐞𝐬𝐭𝐢𝐤</m:t>
                        </m:r>
                        <m:r>
                          <a:rPr lang="en-US" sz="1400" b="1" i="0" smtClean="0">
                            <a:solidFill>
                              <a:schemeClr val="tx2"/>
                            </a:solidFill>
                            <a:latin typeface="Cambria Math" panose="02040503050406030204" pitchFamily="18" charset="0"/>
                            <a:cs typeface="Quire Sans" panose="020B0502040400020003" pitchFamily="34" charset="0"/>
                          </a:rPr>
                          <m:t> </m:t>
                        </m:r>
                        <m:r>
                          <a:rPr lang="en-US" sz="1400" b="1" i="0" smtClean="0">
                            <a:solidFill>
                              <a:schemeClr val="tx2"/>
                            </a:solidFill>
                            <a:latin typeface="Cambria Math" panose="02040503050406030204" pitchFamily="18" charset="0"/>
                            <a:cs typeface="Quire Sans" panose="020B0502040400020003" pitchFamily="34" charset="0"/>
                          </a:rPr>
                          <m:t>𝐛𝐫𝐮𝐭𝐨</m:t>
                        </m:r>
                        <m:r>
                          <a:rPr lang="en-US" sz="1400" b="1" i="0" smtClean="0">
                            <a:solidFill>
                              <a:schemeClr val="tx2"/>
                            </a:solidFill>
                            <a:latin typeface="Cambria Math" panose="02040503050406030204" pitchFamily="18" charset="0"/>
                            <a:cs typeface="Quire Sans" panose="020B0502040400020003" pitchFamily="34" charset="0"/>
                          </a:rPr>
                          <m:t> (</m:t>
                        </m:r>
                        <m:r>
                          <a:rPr lang="en-US" sz="1400" b="1" i="0" smtClean="0">
                            <a:solidFill>
                              <a:schemeClr val="tx2"/>
                            </a:solidFill>
                            <a:latin typeface="Cambria Math" panose="02040503050406030204" pitchFamily="18" charset="0"/>
                            <a:cs typeface="Quire Sans" panose="020B0502040400020003" pitchFamily="34" charset="0"/>
                          </a:rPr>
                          <m:t>𝐏𝐃𝐁</m:t>
                        </m:r>
                        <m:r>
                          <a:rPr lang="en-US" sz="1400" b="1" i="0" smtClean="0">
                            <a:solidFill>
                              <a:schemeClr val="tx2"/>
                            </a:solidFill>
                            <a:latin typeface="Cambria Math" panose="02040503050406030204" pitchFamily="18" charset="0"/>
                            <a:cs typeface="Quire Sans" panose="020B0502040400020003" pitchFamily="34" charset="0"/>
                          </a:rPr>
                          <m:t>)</m:t>
                        </m:r>
                      </m:num>
                      <m:den>
                        <m:r>
                          <a:rPr lang="en-US" sz="1400" b="1" i="0" smtClean="0">
                            <a:solidFill>
                              <a:schemeClr val="tx2"/>
                            </a:solidFill>
                            <a:latin typeface="Cambria Math" panose="02040503050406030204" pitchFamily="18" charset="0"/>
                            <a:cs typeface="Quire Sans" panose="020B0502040400020003" pitchFamily="34" charset="0"/>
                          </a:rPr>
                          <m:t>𝐣𝐮𝐦𝐥𝐚𝐡</m:t>
                        </m:r>
                        <m:r>
                          <a:rPr lang="en-US" sz="1400" b="1" i="0" smtClean="0">
                            <a:solidFill>
                              <a:schemeClr val="tx2"/>
                            </a:solidFill>
                            <a:latin typeface="Cambria Math" panose="02040503050406030204" pitchFamily="18" charset="0"/>
                            <a:cs typeface="Quire Sans" panose="020B0502040400020003" pitchFamily="34" charset="0"/>
                          </a:rPr>
                          <m:t> </m:t>
                        </m:r>
                        <m:r>
                          <a:rPr lang="en-US" sz="1400" b="1" i="0" smtClean="0">
                            <a:solidFill>
                              <a:schemeClr val="tx2"/>
                            </a:solidFill>
                            <a:latin typeface="Cambria Math" panose="02040503050406030204" pitchFamily="18" charset="0"/>
                            <a:cs typeface="Quire Sans" panose="020B0502040400020003" pitchFamily="34" charset="0"/>
                          </a:rPr>
                          <m:t>𝐩𝐞𝐧𝐝𝐮𝐝𝐮𝐤</m:t>
                        </m:r>
                      </m:den>
                    </m:f>
                  </m:oMath>
                </a14:m>
                <a:endParaRPr lang="id-ID" sz="1400" b="1" dirty="0">
                  <a:solidFill>
                    <a:schemeClr val="tx2"/>
                  </a:solidFill>
                  <a:latin typeface="Quire Sans" panose="020B0502040400020003" pitchFamily="34" charset="0"/>
                  <a:cs typeface="Quire Sans" panose="020B0502040400020003" pitchFamily="34" charset="0"/>
                </a:endParaRPr>
              </a:p>
            </p:txBody>
          </p:sp>
        </mc:Choice>
        <mc:Fallback>
          <p:sp>
            <p:nvSpPr>
              <p:cNvPr id="9" name="Rounded Rectangle 8">
                <a:extLst>
                  <a:ext uri="{FF2B5EF4-FFF2-40B4-BE49-F238E27FC236}">
                    <a16:creationId xmlns:a16="http://schemas.microsoft.com/office/drawing/2014/main" id="{FEC11C5C-ED60-2CD4-239B-2DEEC3268568}"/>
                  </a:ext>
                </a:extLst>
              </p:cNvPr>
              <p:cNvSpPr>
                <a:spLocks noRot="1" noChangeAspect="1" noMove="1" noResize="1" noEditPoints="1" noAdjustHandles="1" noChangeArrowheads="1" noChangeShapeType="1" noTextEdit="1"/>
              </p:cNvSpPr>
              <p:nvPr/>
            </p:nvSpPr>
            <p:spPr>
              <a:xfrm>
                <a:off x="2019555" y="1709034"/>
                <a:ext cx="4876800" cy="481716"/>
              </a:xfrm>
              <a:prstGeom prst="roundRect">
                <a:avLst/>
              </a:prstGeom>
              <a:blipFill>
                <a:blip r:embed="rId6"/>
                <a:stretch>
                  <a:fillRect/>
                </a:stretch>
              </a:blipFill>
              <a:ln>
                <a:noFill/>
              </a:ln>
            </p:spPr>
            <p:txBody>
              <a:bodyPr/>
              <a:lstStyle/>
              <a:p>
                <a:r>
                  <a:rPr lang="en-US">
                    <a:noFill/>
                  </a:rPr>
                  <a:t> </a:t>
                </a:r>
              </a:p>
            </p:txBody>
          </p:sp>
        </mc:Fallback>
      </mc:AlternateContent>
      <p:sp>
        <p:nvSpPr>
          <p:cNvPr id="10" name="TextBox 9">
            <a:extLst>
              <a:ext uri="{FF2B5EF4-FFF2-40B4-BE49-F238E27FC236}">
                <a16:creationId xmlns:a16="http://schemas.microsoft.com/office/drawing/2014/main" id="{1C413CB5-3A10-6660-15C9-8781D573AE9B}"/>
              </a:ext>
            </a:extLst>
          </p:cNvPr>
          <p:cNvSpPr txBox="1"/>
          <p:nvPr/>
        </p:nvSpPr>
        <p:spPr>
          <a:xfrm>
            <a:off x="1181100" y="2288546"/>
            <a:ext cx="6819900" cy="1384995"/>
          </a:xfrm>
          <a:prstGeom prst="rect">
            <a:avLst/>
          </a:prstGeom>
          <a:noFill/>
        </p:spPr>
        <p:txBody>
          <a:bodyPr wrap="square" rtlCol="0">
            <a:spAutoFit/>
          </a:bodyPr>
          <a:lstStyle/>
          <a:p>
            <a:r>
              <a:rPr lang="id-ID" sz="1400" dirty="0">
                <a:latin typeface="Quire Sans Light" panose="020B0302040400020003" pitchFamily="34" charset="0"/>
                <a:ea typeface="Cambria Math" panose="02040503050406030204" pitchFamily="18" charset="0"/>
              </a:rPr>
              <a:t>Manfaat menghitung pendapatan per kapita, antara lain sebagai berikut.</a:t>
            </a:r>
          </a:p>
          <a:p>
            <a:pPr marL="342900" indent="-342900">
              <a:buFont typeface="+mj-lt"/>
              <a:buAutoNum type="alphaLcParenR"/>
            </a:pPr>
            <a:r>
              <a:rPr lang="id-ID" sz="1400" dirty="0">
                <a:latin typeface="Quire Sans Light" panose="020B0302040400020003" pitchFamily="34" charset="0"/>
                <a:ea typeface="Cambria Math" panose="02040503050406030204" pitchFamily="18" charset="0"/>
              </a:rPr>
              <a:t>Digunakan untuk membandingkan tingkat kesejahteraan masyarakat suatu negara dari tahun ke tahun. </a:t>
            </a:r>
          </a:p>
          <a:p>
            <a:pPr marL="342900" indent="-342900">
              <a:buFont typeface="+mj-lt"/>
              <a:buAutoNum type="alphaLcParenR"/>
            </a:pPr>
            <a:r>
              <a:rPr lang="id-ID" sz="1400" dirty="0">
                <a:latin typeface="Quire Sans Light" panose="020B0302040400020003" pitchFamily="34" charset="0"/>
                <a:ea typeface="Cambria Math" panose="02040503050406030204" pitchFamily="18" charset="0"/>
              </a:rPr>
              <a:t>Menjadi data perbandingan tingkat kesejahteraan suatu negara dengan negara lain.</a:t>
            </a:r>
          </a:p>
          <a:p>
            <a:pPr marL="342900" indent="-342900">
              <a:buFont typeface="+mj-lt"/>
              <a:buAutoNum type="alphaLcParenR"/>
            </a:pPr>
            <a:r>
              <a:rPr lang="id-ID" sz="1400" dirty="0">
                <a:latin typeface="Quire Sans Light" panose="020B0302040400020003" pitchFamily="34" charset="0"/>
                <a:ea typeface="Cambria Math" panose="02040503050406030204" pitchFamily="18" charset="0"/>
              </a:rPr>
              <a:t>Menjadi perbandingan tingkat standar hidup suatu negara dengan negara lainnya.</a:t>
            </a:r>
          </a:p>
          <a:p>
            <a:pPr marL="342900" indent="-342900">
              <a:buFont typeface="+mj-lt"/>
              <a:buAutoNum type="alphaLcParenR"/>
            </a:pPr>
            <a:r>
              <a:rPr lang="id-ID" sz="1400" dirty="0">
                <a:latin typeface="Quire Sans Light" panose="020B0302040400020003" pitchFamily="34" charset="0"/>
                <a:ea typeface="Cambria Math" panose="02040503050406030204" pitchFamily="18" charset="0"/>
              </a:rPr>
              <a:t>Menjadi data untuk mengambil kebijakan di bidang ekonomi. </a:t>
            </a:r>
          </a:p>
        </p:txBody>
      </p:sp>
    </p:spTree>
    <p:extLst>
      <p:ext uri="{BB962C8B-B14F-4D97-AF65-F5344CB8AC3E}">
        <p14:creationId xmlns:p14="http://schemas.microsoft.com/office/powerpoint/2010/main" val="2711185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97D1A49-9FFA-C618-76B5-5305F05F3AA9}"/>
              </a:ext>
            </a:extLst>
          </p:cNvPr>
          <p:cNvGrpSpPr/>
          <p:nvPr/>
        </p:nvGrpSpPr>
        <p:grpSpPr>
          <a:xfrm>
            <a:off x="0" y="4302125"/>
            <a:ext cx="9144000" cy="841375"/>
            <a:chOff x="0" y="4302125"/>
            <a:chExt cx="9144000" cy="841375"/>
          </a:xfrm>
        </p:grpSpPr>
        <p:grpSp>
          <p:nvGrpSpPr>
            <p:cNvPr id="13" name="Group 12">
              <a:extLst>
                <a:ext uri="{FF2B5EF4-FFF2-40B4-BE49-F238E27FC236}">
                  <a16:creationId xmlns:a16="http://schemas.microsoft.com/office/drawing/2014/main" id="{C16D968C-8633-DE64-0DBC-F96E84BF17EA}"/>
                </a:ext>
              </a:extLst>
            </p:cNvPr>
            <p:cNvGrpSpPr/>
            <p:nvPr/>
          </p:nvGrpSpPr>
          <p:grpSpPr>
            <a:xfrm>
              <a:off x="0" y="4302125"/>
              <a:ext cx="9144000" cy="841375"/>
              <a:chOff x="0" y="4302125"/>
              <a:chExt cx="9144000" cy="841375"/>
            </a:xfrm>
          </p:grpSpPr>
          <p:grpSp>
            <p:nvGrpSpPr>
              <p:cNvPr id="15" name="Group 14">
                <a:extLst>
                  <a:ext uri="{FF2B5EF4-FFF2-40B4-BE49-F238E27FC236}">
                    <a16:creationId xmlns:a16="http://schemas.microsoft.com/office/drawing/2014/main" id="{225A4332-6D33-CC7B-B09A-6281298D8F29}"/>
                  </a:ext>
                </a:extLst>
              </p:cNvPr>
              <p:cNvGrpSpPr/>
              <p:nvPr/>
            </p:nvGrpSpPr>
            <p:grpSpPr>
              <a:xfrm>
                <a:off x="0" y="4302125"/>
                <a:ext cx="9144000" cy="841375"/>
                <a:chOff x="0" y="4302125"/>
                <a:chExt cx="9144000" cy="841375"/>
              </a:xfrm>
            </p:grpSpPr>
            <p:pic>
              <p:nvPicPr>
                <p:cNvPr id="17" name="Picture 2" descr="E:\ELISA\ERLANGGA LISA\2017\TEMPLATE PPT\SMP PPKN kelas X kelompok wajib\SMP PPKN kelas X kelompok wajib.png">
                  <a:extLst>
                    <a:ext uri="{FF2B5EF4-FFF2-40B4-BE49-F238E27FC236}">
                      <a16:creationId xmlns:a16="http://schemas.microsoft.com/office/drawing/2014/main" id="{FAEFE90A-12A0-2E9D-23DE-1C310D74C02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8" name="TextBox 16">
                  <a:extLst>
                    <a:ext uri="{FF2B5EF4-FFF2-40B4-BE49-F238E27FC236}">
                      <a16:creationId xmlns:a16="http://schemas.microsoft.com/office/drawing/2014/main" id="{01592AF9-1C51-8109-7992-E2C6D1B0BE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6" name="Picture 15" descr="A picture containing text&#10;&#10;Description automatically generated">
                <a:extLst>
                  <a:ext uri="{FF2B5EF4-FFF2-40B4-BE49-F238E27FC236}">
                    <a16:creationId xmlns:a16="http://schemas.microsoft.com/office/drawing/2014/main" id="{A5A4D337-AD34-4728-C13A-6DEA261C3E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4" name="Rectangle 13">
              <a:extLst>
                <a:ext uri="{FF2B5EF4-FFF2-40B4-BE49-F238E27FC236}">
                  <a16:creationId xmlns:a16="http://schemas.microsoft.com/office/drawing/2014/main" id="{0C490195-873E-EE3F-D10A-5D82C886E7C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9" name="Google Shape;2260;p38">
            <a:extLst>
              <a:ext uri="{FF2B5EF4-FFF2-40B4-BE49-F238E27FC236}">
                <a16:creationId xmlns:a16="http://schemas.microsoft.com/office/drawing/2014/main" id="{269CBAC2-E8B8-8427-297B-263EC478E984}"/>
              </a:ext>
            </a:extLst>
          </p:cNvPr>
          <p:cNvSpPr txBox="1">
            <a:spLocks/>
          </p:cNvSpPr>
          <p:nvPr/>
        </p:nvSpPr>
        <p:spPr>
          <a:xfrm>
            <a:off x="130122" y="1714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06</a:t>
            </a:r>
          </a:p>
        </p:txBody>
      </p:sp>
      <p:sp>
        <p:nvSpPr>
          <p:cNvPr id="20" name="Google Shape;2259;p38">
            <a:extLst>
              <a:ext uri="{FF2B5EF4-FFF2-40B4-BE49-F238E27FC236}">
                <a16:creationId xmlns:a16="http://schemas.microsoft.com/office/drawing/2014/main" id="{9CE72282-C417-DCFD-FA53-D7392CB316A5}"/>
              </a:ext>
            </a:extLst>
          </p:cNvPr>
          <p:cNvSpPr txBox="1">
            <a:spLocks/>
          </p:cNvSpPr>
          <p:nvPr/>
        </p:nvSpPr>
        <p:spPr>
          <a:xfrm>
            <a:off x="838455" y="217035"/>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per </a:t>
            </a:r>
            <a:r>
              <a:rPr lang="en-US" sz="1600" dirty="0" err="1">
                <a:solidFill>
                  <a:schemeClr val="tx2"/>
                </a:solidFill>
                <a:latin typeface="Hiragino Kaku Gothic StdN W8" panose="020B0800000000000000" pitchFamily="34" charset="-128"/>
                <a:ea typeface="Hiragino Kaku Gothic StdN W8" panose="020B0800000000000000" pitchFamily="34" charset="-128"/>
              </a:rPr>
              <a:t>Kapita</a:t>
            </a:r>
            <a:endParaRPr lang="en-US" sz="1600" dirty="0">
              <a:solidFill>
                <a:schemeClr val="tx2"/>
              </a:solidFill>
              <a:latin typeface="Hiragino Kaku Gothic StdN W8" panose="020B0800000000000000" pitchFamily="34" charset="-128"/>
              <a:ea typeface="Hiragino Kaku Gothic StdN W8" panose="020B0800000000000000" pitchFamily="34" charset="-128"/>
            </a:endParaRPr>
          </a:p>
        </p:txBody>
      </p:sp>
      <p:sp>
        <p:nvSpPr>
          <p:cNvPr id="7" name="TextBox 6">
            <a:extLst>
              <a:ext uri="{FF2B5EF4-FFF2-40B4-BE49-F238E27FC236}">
                <a16:creationId xmlns:a16="http://schemas.microsoft.com/office/drawing/2014/main" id="{B4CB1139-E508-6FE0-67B2-A357E396EAFC}"/>
              </a:ext>
            </a:extLst>
          </p:cNvPr>
          <p:cNvSpPr txBox="1"/>
          <p:nvPr/>
        </p:nvSpPr>
        <p:spPr>
          <a:xfrm>
            <a:off x="838455" y="649975"/>
            <a:ext cx="6862227" cy="307777"/>
          </a:xfrm>
          <a:prstGeom prst="rect">
            <a:avLst/>
          </a:prstGeom>
          <a:noFill/>
        </p:spPr>
        <p:txBody>
          <a:bodyPr wrap="square" rtlCol="0">
            <a:spAutoFit/>
          </a:bodyPr>
          <a:lstStyle/>
          <a:p>
            <a:pPr marL="342900" indent="-342900">
              <a:buFont typeface="+mj-lt"/>
              <a:buAutoNum type="alphaLcPeriod" startAt="2"/>
            </a:pPr>
            <a:r>
              <a:rPr lang="id-ID" sz="1400" b="1" dirty="0">
                <a:solidFill>
                  <a:schemeClr val="tx1"/>
                </a:solidFill>
                <a:latin typeface="Quire Sans Light" panose="020B0302040400020003" pitchFamily="34" charset="0"/>
              </a:rPr>
              <a:t>Hubungan Antara Pendapatan Nasional, Penduduk, dan Pendapatan per Kapita</a:t>
            </a:r>
          </a:p>
        </p:txBody>
      </p:sp>
      <p:sp>
        <p:nvSpPr>
          <p:cNvPr id="8" name="TextBox 7">
            <a:extLst>
              <a:ext uri="{FF2B5EF4-FFF2-40B4-BE49-F238E27FC236}">
                <a16:creationId xmlns:a16="http://schemas.microsoft.com/office/drawing/2014/main" id="{72CE708C-8CA8-C28D-9774-A9D907E1384B}"/>
              </a:ext>
            </a:extLst>
          </p:cNvPr>
          <p:cNvSpPr txBox="1"/>
          <p:nvPr/>
        </p:nvSpPr>
        <p:spPr>
          <a:xfrm>
            <a:off x="1219200" y="895350"/>
            <a:ext cx="6819900" cy="738664"/>
          </a:xfrm>
          <a:prstGeom prst="rect">
            <a:avLst/>
          </a:prstGeom>
          <a:noFill/>
        </p:spPr>
        <p:txBody>
          <a:bodyPr wrap="square" rtlCol="0">
            <a:spAutoFit/>
          </a:bodyPr>
          <a:lstStyle/>
          <a:p>
            <a:pPr algn="just"/>
            <a:r>
              <a:rPr lang="id-ID" sz="1400" dirty="0">
                <a:latin typeface="Quire Sans Light" panose="020B0302040400020003" pitchFamily="34" charset="0"/>
                <a:ea typeface="Cambria Math" panose="02040503050406030204" pitchFamily="18" charset="0"/>
              </a:rPr>
              <a:t>Besarnya jumlah pendapatan nasional, jumlah penduduk, dan pendapatan per kapita </a:t>
            </a:r>
            <a:r>
              <a:rPr lang="id-ID" sz="1400" dirty="0" err="1">
                <a:latin typeface="Quire Sans Light" panose="020B0302040400020003" pitchFamily="34" charset="0"/>
                <a:ea typeface="Cambria Math" panose="02040503050406030204" pitchFamily="18" charset="0"/>
              </a:rPr>
              <a:t>merupaka</a:t>
            </a:r>
            <a:r>
              <a:rPr lang="id-ID" sz="1400" dirty="0">
                <a:latin typeface="Quire Sans Light" panose="020B0302040400020003" pitchFamily="34" charset="0"/>
                <a:ea typeface="Cambria Math" panose="02040503050406030204" pitchFamily="18" charset="0"/>
              </a:rPr>
              <a:t> tiga aspek yang saling berhubungan. Tinggi rendahnya pendapatan per kapita dipengaruhi oleh jumlah pendapatan nasional dan jumlah penduduk.</a:t>
            </a:r>
          </a:p>
        </p:txBody>
      </p:sp>
      <p:graphicFrame>
        <p:nvGraphicFramePr>
          <p:cNvPr id="2" name="Table 1">
            <a:extLst>
              <a:ext uri="{FF2B5EF4-FFF2-40B4-BE49-F238E27FC236}">
                <a16:creationId xmlns:a16="http://schemas.microsoft.com/office/drawing/2014/main" id="{427B39DC-2E07-BCE8-D312-A458EEC6FAC2}"/>
              </a:ext>
            </a:extLst>
          </p:cNvPr>
          <p:cNvGraphicFramePr>
            <a:graphicFrameLocks noGrp="1"/>
          </p:cNvGraphicFramePr>
          <p:nvPr>
            <p:extLst>
              <p:ext uri="{D42A27DB-BD31-4B8C-83A1-F6EECF244321}">
                <p14:modId xmlns:p14="http://schemas.microsoft.com/office/powerpoint/2010/main" val="1148569497"/>
              </p:ext>
            </p:extLst>
          </p:nvPr>
        </p:nvGraphicFramePr>
        <p:xfrm>
          <a:off x="1295400" y="1648550"/>
          <a:ext cx="6166656" cy="1846400"/>
        </p:xfrm>
        <a:graphic>
          <a:graphicData uri="http://schemas.openxmlformats.org/drawingml/2006/table">
            <a:tbl>
              <a:tblPr firstRow="1" firstCol="1" bandRow="1">
                <a:tableStyleId>{5C22544A-7EE6-4342-B048-85BDC9FD1C3A}</a:tableStyleId>
              </a:tblPr>
              <a:tblGrid>
                <a:gridCol w="1541334">
                  <a:extLst>
                    <a:ext uri="{9D8B030D-6E8A-4147-A177-3AD203B41FA5}">
                      <a16:colId xmlns:a16="http://schemas.microsoft.com/office/drawing/2014/main" val="211222928"/>
                    </a:ext>
                  </a:extLst>
                </a:gridCol>
                <a:gridCol w="1541334">
                  <a:extLst>
                    <a:ext uri="{9D8B030D-6E8A-4147-A177-3AD203B41FA5}">
                      <a16:colId xmlns:a16="http://schemas.microsoft.com/office/drawing/2014/main" val="3048541733"/>
                    </a:ext>
                  </a:extLst>
                </a:gridCol>
                <a:gridCol w="1541994">
                  <a:extLst>
                    <a:ext uri="{9D8B030D-6E8A-4147-A177-3AD203B41FA5}">
                      <a16:colId xmlns:a16="http://schemas.microsoft.com/office/drawing/2014/main" val="3867880446"/>
                    </a:ext>
                  </a:extLst>
                </a:gridCol>
                <a:gridCol w="1541994">
                  <a:extLst>
                    <a:ext uri="{9D8B030D-6E8A-4147-A177-3AD203B41FA5}">
                      <a16:colId xmlns:a16="http://schemas.microsoft.com/office/drawing/2014/main" val="2062290188"/>
                    </a:ext>
                  </a:extLst>
                </a:gridCol>
              </a:tblGrid>
              <a:tr h="461600">
                <a:tc>
                  <a:txBody>
                    <a:bodyPr/>
                    <a:lstStyle/>
                    <a:p>
                      <a:pPr algn="ctr"/>
                      <a:r>
                        <a:rPr lang="en-ID" sz="1300">
                          <a:effectLst/>
                          <a:latin typeface="Cambria Math" panose="02040503050406030204" pitchFamily="18" charset="0"/>
                          <a:ea typeface="Cambria Math" panose="02040503050406030204" pitchFamily="18" charset="0"/>
                        </a:rPr>
                        <a:t>Negara</a:t>
                      </a:r>
                      <a:endParaRPr lang="en-US" sz="130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ctr"/>
                      <a:r>
                        <a:rPr lang="en-ID" sz="1300" dirty="0">
                          <a:effectLst/>
                          <a:latin typeface="Cambria Math" panose="02040503050406030204" pitchFamily="18" charset="0"/>
                          <a:ea typeface="Cambria Math" panose="02040503050406030204" pitchFamily="18" charset="0"/>
                        </a:rPr>
                        <a:t>PDB per </a:t>
                      </a:r>
                      <a:r>
                        <a:rPr lang="en-ID" sz="1300" dirty="0" err="1">
                          <a:effectLst/>
                          <a:latin typeface="Cambria Math" panose="02040503050406030204" pitchFamily="18" charset="0"/>
                          <a:ea typeface="Cambria Math" panose="02040503050406030204" pitchFamily="18" charset="0"/>
                        </a:rPr>
                        <a:t>Tahun</a:t>
                      </a:r>
                      <a:r>
                        <a:rPr lang="en-ID" sz="1300" dirty="0">
                          <a:effectLst/>
                          <a:latin typeface="Cambria Math" panose="02040503050406030204" pitchFamily="18" charset="0"/>
                          <a:ea typeface="Cambria Math" panose="02040503050406030204" pitchFamily="18" charset="0"/>
                        </a:rPr>
                        <a:t> (</a:t>
                      </a:r>
                      <a:r>
                        <a:rPr lang="en-ID" sz="1300" dirty="0" err="1">
                          <a:effectLst/>
                          <a:latin typeface="Cambria Math" panose="02040503050406030204" pitchFamily="18" charset="0"/>
                          <a:ea typeface="Cambria Math" panose="02040503050406030204" pitchFamily="18" charset="0"/>
                        </a:rPr>
                        <a:t>miliar</a:t>
                      </a:r>
                      <a:r>
                        <a:rPr lang="en-ID" sz="1300" dirty="0">
                          <a:effectLst/>
                          <a:latin typeface="Cambria Math" panose="02040503050406030204" pitchFamily="18" charset="0"/>
                          <a:ea typeface="Cambria Math" panose="02040503050406030204" pitchFamily="18" charset="0"/>
                        </a:rPr>
                        <a:t> US$)</a:t>
                      </a:r>
                      <a:endParaRPr lang="en-US" sz="130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ctr"/>
                      <a:r>
                        <a:rPr lang="en-ID" sz="1300" dirty="0" err="1">
                          <a:effectLst/>
                          <a:latin typeface="Cambria Math" panose="02040503050406030204" pitchFamily="18" charset="0"/>
                          <a:ea typeface="Cambria Math" panose="02040503050406030204" pitchFamily="18" charset="0"/>
                        </a:rPr>
                        <a:t>Jumlah</a:t>
                      </a:r>
                      <a:r>
                        <a:rPr lang="en-ID" sz="1300" dirty="0">
                          <a:effectLst/>
                          <a:latin typeface="Cambria Math" panose="02040503050406030204" pitchFamily="18" charset="0"/>
                          <a:ea typeface="Cambria Math" panose="02040503050406030204" pitchFamily="18" charset="0"/>
                        </a:rPr>
                        <a:t> </a:t>
                      </a:r>
                      <a:r>
                        <a:rPr lang="en-ID" sz="1300" dirty="0" err="1">
                          <a:effectLst/>
                          <a:latin typeface="Cambria Math" panose="02040503050406030204" pitchFamily="18" charset="0"/>
                          <a:ea typeface="Cambria Math" panose="02040503050406030204" pitchFamily="18" charset="0"/>
                        </a:rPr>
                        <a:t>Penduduk</a:t>
                      </a:r>
                      <a:endParaRPr lang="en-US" sz="130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ctr"/>
                      <a:r>
                        <a:rPr lang="en-ID" sz="1300">
                          <a:effectLst/>
                          <a:latin typeface="Cambria Math" panose="02040503050406030204" pitchFamily="18" charset="0"/>
                          <a:ea typeface="Cambria Math" panose="02040503050406030204" pitchFamily="18" charset="0"/>
                        </a:rPr>
                        <a:t>Pendapatan Per Kapita (US$)</a:t>
                      </a:r>
                      <a:endParaRPr lang="en-US" sz="130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50299428"/>
                  </a:ext>
                </a:extLst>
              </a:tr>
              <a:tr h="230800">
                <a:tc>
                  <a:txBody>
                    <a:bodyPr/>
                    <a:lstStyle/>
                    <a:p>
                      <a:r>
                        <a:rPr lang="en-ID" sz="1300" b="0" dirty="0" err="1">
                          <a:effectLst/>
                          <a:latin typeface="Cambria Math" panose="02040503050406030204" pitchFamily="18" charset="0"/>
                          <a:ea typeface="Cambria Math" panose="02040503050406030204" pitchFamily="18" charset="0"/>
                        </a:rPr>
                        <a:t>Tiongkok</a:t>
                      </a:r>
                      <a:endParaRPr lang="en-US" sz="1300" b="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r"/>
                      <a:r>
                        <a:rPr lang="en-ID" sz="1300" dirty="0">
                          <a:effectLst/>
                          <a:latin typeface="Cambria Math" panose="02040503050406030204" pitchFamily="18" charset="0"/>
                          <a:ea typeface="Cambria Math" panose="02040503050406030204" pitchFamily="18" charset="0"/>
                        </a:rPr>
                        <a:t>17.730</a:t>
                      </a:r>
                      <a:endParaRPr lang="en-US" sz="130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r"/>
                      <a:r>
                        <a:rPr lang="en-ID" sz="1300" dirty="0">
                          <a:effectLst/>
                          <a:latin typeface="Cambria Math" panose="02040503050406030204" pitchFamily="18" charset="0"/>
                          <a:ea typeface="Cambria Math" panose="02040503050406030204" pitchFamily="18" charset="0"/>
                        </a:rPr>
                        <a:t>1,412 </a:t>
                      </a:r>
                      <a:r>
                        <a:rPr lang="en-ID" sz="1300" dirty="0" err="1">
                          <a:effectLst/>
                          <a:latin typeface="Cambria Math" panose="02040503050406030204" pitchFamily="18" charset="0"/>
                          <a:ea typeface="Cambria Math" panose="02040503050406030204" pitchFamily="18" charset="0"/>
                        </a:rPr>
                        <a:t>miliar</a:t>
                      </a:r>
                      <a:endParaRPr lang="en-US" sz="130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r"/>
                      <a:r>
                        <a:rPr lang="en-ID" sz="1300" dirty="0">
                          <a:effectLst/>
                          <a:latin typeface="Cambria Math" panose="02040503050406030204" pitchFamily="18" charset="0"/>
                          <a:ea typeface="Cambria Math" panose="02040503050406030204" pitchFamily="18" charset="0"/>
                        </a:rPr>
                        <a:t>12.556</a:t>
                      </a:r>
                      <a:endParaRPr lang="en-US" sz="130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598956889"/>
                  </a:ext>
                </a:extLst>
              </a:tr>
              <a:tr h="230800">
                <a:tc>
                  <a:txBody>
                    <a:bodyPr/>
                    <a:lstStyle/>
                    <a:p>
                      <a:r>
                        <a:rPr lang="en-ID" sz="1300" b="0">
                          <a:effectLst/>
                          <a:latin typeface="Cambria Math" panose="02040503050406030204" pitchFamily="18" charset="0"/>
                          <a:ea typeface="Cambria Math" panose="02040503050406030204" pitchFamily="18" charset="0"/>
                        </a:rPr>
                        <a:t>India</a:t>
                      </a:r>
                      <a:endParaRPr lang="en-US" sz="1300" b="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r"/>
                      <a:r>
                        <a:rPr lang="en-ID" sz="1300" dirty="0">
                          <a:effectLst/>
                          <a:latin typeface="Cambria Math" panose="02040503050406030204" pitchFamily="18" charset="0"/>
                          <a:ea typeface="Cambria Math" panose="02040503050406030204" pitchFamily="18" charset="0"/>
                        </a:rPr>
                        <a:t>3.176</a:t>
                      </a:r>
                      <a:endParaRPr lang="en-US" sz="130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r"/>
                      <a:r>
                        <a:rPr lang="en-ID" sz="1300" dirty="0">
                          <a:effectLst/>
                          <a:latin typeface="Cambria Math" panose="02040503050406030204" pitchFamily="18" charset="0"/>
                          <a:ea typeface="Cambria Math" panose="02040503050406030204" pitchFamily="18" charset="0"/>
                        </a:rPr>
                        <a:t>1,408 </a:t>
                      </a:r>
                      <a:r>
                        <a:rPr lang="en-ID" sz="1300" dirty="0" err="1">
                          <a:effectLst/>
                          <a:latin typeface="Cambria Math" panose="02040503050406030204" pitchFamily="18" charset="0"/>
                          <a:ea typeface="Cambria Math" panose="02040503050406030204" pitchFamily="18" charset="0"/>
                        </a:rPr>
                        <a:t>miliar</a:t>
                      </a:r>
                      <a:endParaRPr lang="en-US" sz="130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r"/>
                      <a:r>
                        <a:rPr lang="en-ID" sz="1300" dirty="0">
                          <a:effectLst/>
                          <a:latin typeface="Cambria Math" panose="02040503050406030204" pitchFamily="18" charset="0"/>
                          <a:ea typeface="Cambria Math" panose="02040503050406030204" pitchFamily="18" charset="0"/>
                        </a:rPr>
                        <a:t>2.277</a:t>
                      </a:r>
                      <a:endParaRPr lang="en-US" sz="130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71593323"/>
                  </a:ext>
                </a:extLst>
              </a:tr>
              <a:tr h="230800">
                <a:tc>
                  <a:txBody>
                    <a:bodyPr/>
                    <a:lstStyle/>
                    <a:p>
                      <a:r>
                        <a:rPr lang="en-ID" sz="1300" b="0" dirty="0">
                          <a:effectLst/>
                          <a:latin typeface="Cambria Math" panose="02040503050406030204" pitchFamily="18" charset="0"/>
                          <a:ea typeface="Cambria Math" panose="02040503050406030204" pitchFamily="18" charset="0"/>
                        </a:rPr>
                        <a:t>Korea Selatan</a:t>
                      </a:r>
                      <a:endParaRPr lang="en-US" sz="1300" b="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r"/>
                      <a:r>
                        <a:rPr lang="en-ID" sz="1300" dirty="0">
                          <a:effectLst/>
                          <a:latin typeface="Cambria Math" panose="02040503050406030204" pitchFamily="18" charset="0"/>
                          <a:ea typeface="Cambria Math" panose="02040503050406030204" pitchFamily="18" charset="0"/>
                        </a:rPr>
                        <a:t>1.800</a:t>
                      </a:r>
                      <a:endParaRPr lang="en-US" sz="130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r"/>
                      <a:r>
                        <a:rPr lang="en-ID" sz="1300" dirty="0">
                          <a:effectLst/>
                          <a:latin typeface="Cambria Math" panose="02040503050406030204" pitchFamily="18" charset="0"/>
                          <a:ea typeface="Cambria Math" panose="02040503050406030204" pitchFamily="18" charset="0"/>
                        </a:rPr>
                        <a:t>51,74 </a:t>
                      </a:r>
                      <a:r>
                        <a:rPr lang="en-ID" sz="1300" dirty="0" err="1">
                          <a:effectLst/>
                          <a:latin typeface="Cambria Math" panose="02040503050406030204" pitchFamily="18" charset="0"/>
                          <a:ea typeface="Cambria Math" panose="02040503050406030204" pitchFamily="18" charset="0"/>
                        </a:rPr>
                        <a:t>miliar</a:t>
                      </a:r>
                      <a:endParaRPr lang="en-US" sz="130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ID" sz="1300" dirty="0">
                          <a:effectLst/>
                          <a:latin typeface="Cambria Math" panose="02040503050406030204" pitchFamily="18" charset="0"/>
                          <a:ea typeface="Cambria Math" panose="02040503050406030204" pitchFamily="18" charset="0"/>
                        </a:rPr>
                        <a:t>34.757</a:t>
                      </a:r>
                      <a:endParaRPr lang="en-US" sz="130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88309045"/>
                  </a:ext>
                </a:extLst>
              </a:tr>
              <a:tr h="230800">
                <a:tc>
                  <a:txBody>
                    <a:bodyPr/>
                    <a:lstStyle/>
                    <a:p>
                      <a:r>
                        <a:rPr lang="en-ID" sz="1300" dirty="0">
                          <a:effectLst/>
                          <a:latin typeface="Cambria Math" panose="02040503050406030204" pitchFamily="18" charset="0"/>
                          <a:ea typeface="Cambria Math" panose="02040503050406030204" pitchFamily="18" charset="0"/>
                        </a:rPr>
                        <a:t>Indonesia</a:t>
                      </a:r>
                      <a:endParaRPr lang="en-US" sz="130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r"/>
                      <a:r>
                        <a:rPr lang="en-US" sz="1300" b="1" dirty="0">
                          <a:effectLst/>
                          <a:latin typeface="Cambria Math" panose="02040503050406030204" pitchFamily="18" charset="0"/>
                          <a:ea typeface="Cambria Math" panose="02040503050406030204" pitchFamily="18" charset="0"/>
                          <a:cs typeface="Times New Roman" panose="02020603050405020304" pitchFamily="18" charset="0"/>
                        </a:rPr>
                        <a:t>1.186</a:t>
                      </a:r>
                    </a:p>
                  </a:txBody>
                  <a:tcPr marL="68580" marR="68580" marT="0" marB="0"/>
                </a:tc>
                <a:tc>
                  <a:txBody>
                    <a:bodyPr/>
                    <a:lstStyle/>
                    <a:p>
                      <a:pPr algn="r"/>
                      <a:r>
                        <a:rPr lang="en-ID" sz="1300" b="1" dirty="0">
                          <a:effectLst/>
                          <a:latin typeface="Cambria Math" panose="02040503050406030204" pitchFamily="18" charset="0"/>
                          <a:ea typeface="Cambria Math" panose="02040503050406030204" pitchFamily="18" charset="0"/>
                        </a:rPr>
                        <a:t>273,8 </a:t>
                      </a:r>
                      <a:r>
                        <a:rPr lang="en-ID" sz="1300" b="1" dirty="0" err="1">
                          <a:effectLst/>
                          <a:latin typeface="Cambria Math" panose="02040503050406030204" pitchFamily="18" charset="0"/>
                          <a:ea typeface="Cambria Math" panose="02040503050406030204" pitchFamily="18" charset="0"/>
                        </a:rPr>
                        <a:t>juta</a:t>
                      </a:r>
                      <a:endParaRPr lang="en-US" sz="1300" b="1"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r"/>
                      <a:r>
                        <a:rPr lang="en-ID" sz="1300" b="1" dirty="0">
                          <a:effectLst/>
                          <a:latin typeface="Cambria Math" panose="02040503050406030204" pitchFamily="18" charset="0"/>
                          <a:ea typeface="Cambria Math" panose="02040503050406030204" pitchFamily="18" charset="0"/>
                        </a:rPr>
                        <a:t>4.349</a:t>
                      </a:r>
                      <a:endParaRPr lang="en-US" sz="1300" b="1"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86231304"/>
                  </a:ext>
                </a:extLst>
              </a:tr>
              <a:tr h="230800">
                <a:tc>
                  <a:txBody>
                    <a:bodyPr/>
                    <a:lstStyle/>
                    <a:p>
                      <a:r>
                        <a:rPr lang="en-ID" sz="1300" b="0">
                          <a:effectLst/>
                          <a:latin typeface="Cambria Math" panose="02040503050406030204" pitchFamily="18" charset="0"/>
                          <a:ea typeface="Cambria Math" panose="02040503050406030204" pitchFamily="18" charset="0"/>
                        </a:rPr>
                        <a:t>Singapura</a:t>
                      </a:r>
                      <a:endParaRPr lang="en-US" sz="1300" b="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r"/>
                      <a:r>
                        <a:rPr lang="en-ID" sz="1300">
                          <a:effectLst/>
                          <a:latin typeface="Cambria Math" panose="02040503050406030204" pitchFamily="18" charset="0"/>
                          <a:ea typeface="Cambria Math" panose="02040503050406030204" pitchFamily="18" charset="0"/>
                        </a:rPr>
                        <a:t>396,9</a:t>
                      </a:r>
                      <a:endParaRPr lang="en-US" sz="130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r"/>
                      <a:r>
                        <a:rPr lang="en-ID" sz="1300" dirty="0">
                          <a:effectLst/>
                          <a:latin typeface="Cambria Math" panose="02040503050406030204" pitchFamily="18" charset="0"/>
                          <a:ea typeface="Cambria Math" panose="02040503050406030204" pitchFamily="18" charset="0"/>
                        </a:rPr>
                        <a:t>5,45 </a:t>
                      </a:r>
                      <a:r>
                        <a:rPr lang="en-ID" sz="1300" dirty="0" err="1">
                          <a:effectLst/>
                          <a:latin typeface="Cambria Math" panose="02040503050406030204" pitchFamily="18" charset="0"/>
                          <a:ea typeface="Cambria Math" panose="02040503050406030204" pitchFamily="18" charset="0"/>
                        </a:rPr>
                        <a:t>juta</a:t>
                      </a:r>
                      <a:endParaRPr lang="en-US" sz="130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r"/>
                      <a:r>
                        <a:rPr lang="en-ID" sz="1300" dirty="0">
                          <a:effectLst/>
                          <a:latin typeface="Cambria Math" panose="02040503050406030204" pitchFamily="18" charset="0"/>
                          <a:ea typeface="Cambria Math" panose="02040503050406030204" pitchFamily="18" charset="0"/>
                        </a:rPr>
                        <a:t>72.794</a:t>
                      </a:r>
                      <a:endParaRPr lang="en-US" sz="130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45434070"/>
                  </a:ext>
                </a:extLst>
              </a:tr>
              <a:tr h="230800">
                <a:tc>
                  <a:txBody>
                    <a:bodyPr/>
                    <a:lstStyle/>
                    <a:p>
                      <a:r>
                        <a:rPr lang="en-ID" sz="1300" b="0" dirty="0">
                          <a:effectLst/>
                          <a:latin typeface="Cambria Math" panose="02040503050406030204" pitchFamily="18" charset="0"/>
                          <a:ea typeface="Cambria Math" panose="02040503050406030204" pitchFamily="18" charset="0"/>
                        </a:rPr>
                        <a:t>Malaysia</a:t>
                      </a:r>
                      <a:endParaRPr lang="en-US" sz="1300" b="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r"/>
                      <a:r>
                        <a:rPr lang="en-US" sz="1300" dirty="0">
                          <a:effectLst/>
                          <a:latin typeface="Cambria Math" panose="02040503050406030204" pitchFamily="18" charset="0"/>
                          <a:ea typeface="Cambria Math" panose="02040503050406030204" pitchFamily="18" charset="0"/>
                          <a:cs typeface="Times New Roman" panose="02020603050405020304" pitchFamily="18" charset="0"/>
                        </a:rPr>
                        <a:t>372,7</a:t>
                      </a:r>
                    </a:p>
                  </a:txBody>
                  <a:tcPr marL="68580" marR="68580" marT="0" marB="0"/>
                </a:tc>
                <a:tc>
                  <a:txBody>
                    <a:bodyPr/>
                    <a:lstStyle/>
                    <a:p>
                      <a:pPr algn="r"/>
                      <a:r>
                        <a:rPr lang="en-US" sz="1300" dirty="0">
                          <a:effectLst/>
                          <a:latin typeface="Cambria Math" panose="02040503050406030204" pitchFamily="18" charset="0"/>
                          <a:ea typeface="Cambria Math" panose="02040503050406030204" pitchFamily="18" charset="0"/>
                          <a:cs typeface="Times New Roman" panose="02020603050405020304" pitchFamily="18" charset="0"/>
                        </a:rPr>
                        <a:t>32,78 </a:t>
                      </a:r>
                      <a:r>
                        <a:rPr lang="en-US" sz="1300" dirty="0" err="1">
                          <a:effectLst/>
                          <a:latin typeface="Cambria Math" panose="02040503050406030204" pitchFamily="18" charset="0"/>
                          <a:ea typeface="Cambria Math" panose="02040503050406030204" pitchFamily="18" charset="0"/>
                          <a:cs typeface="Times New Roman" panose="02020603050405020304" pitchFamily="18" charset="0"/>
                        </a:rPr>
                        <a:t>juta</a:t>
                      </a:r>
                      <a:endParaRPr lang="en-US" sz="1300" dirty="0">
                        <a:effectLst/>
                        <a:latin typeface="Cambria Math" panose="02040503050406030204" pitchFamily="18" charset="0"/>
                        <a:ea typeface="Cambria Math" panose="02040503050406030204" pitchFamily="18" charset="0"/>
                        <a:cs typeface="Times New Roman" panose="02020603050405020304" pitchFamily="18" charset="0"/>
                      </a:endParaRPr>
                    </a:p>
                  </a:txBody>
                  <a:tcPr marL="68580" marR="68580" marT="0" marB="0"/>
                </a:tc>
                <a:tc>
                  <a:txBody>
                    <a:bodyPr/>
                    <a:lstStyle/>
                    <a:p>
                      <a:pPr algn="r"/>
                      <a:r>
                        <a:rPr lang="en-US" sz="1300" dirty="0">
                          <a:effectLst/>
                          <a:latin typeface="Cambria Math" panose="02040503050406030204" pitchFamily="18" charset="0"/>
                          <a:ea typeface="Cambria Math" panose="02040503050406030204" pitchFamily="18" charset="0"/>
                          <a:cs typeface="Times New Roman" panose="02020603050405020304" pitchFamily="18" charset="0"/>
                        </a:rPr>
                        <a:t>11.371</a:t>
                      </a:r>
                    </a:p>
                  </a:txBody>
                  <a:tcPr marL="68580" marR="68580" marT="0" marB="0"/>
                </a:tc>
                <a:extLst>
                  <a:ext uri="{0D108BD9-81ED-4DB2-BD59-A6C34878D82A}">
                    <a16:rowId xmlns:a16="http://schemas.microsoft.com/office/drawing/2014/main" val="911824495"/>
                  </a:ext>
                </a:extLst>
              </a:tr>
            </a:tbl>
          </a:graphicData>
        </a:graphic>
      </p:graphicFrame>
      <p:sp>
        <p:nvSpPr>
          <p:cNvPr id="3" name="TextBox 2">
            <a:extLst>
              <a:ext uri="{FF2B5EF4-FFF2-40B4-BE49-F238E27FC236}">
                <a16:creationId xmlns:a16="http://schemas.microsoft.com/office/drawing/2014/main" id="{FEC96D7C-A4A3-E4FA-3BEE-0A47FB58E4A9}"/>
              </a:ext>
            </a:extLst>
          </p:cNvPr>
          <p:cNvSpPr txBox="1"/>
          <p:nvPr/>
        </p:nvSpPr>
        <p:spPr>
          <a:xfrm>
            <a:off x="1219200" y="3563461"/>
            <a:ext cx="6819900" cy="738664"/>
          </a:xfrm>
          <a:prstGeom prst="rect">
            <a:avLst/>
          </a:prstGeom>
          <a:noFill/>
        </p:spPr>
        <p:txBody>
          <a:bodyPr wrap="square" rtlCol="0">
            <a:spAutoFit/>
          </a:bodyPr>
          <a:lstStyle/>
          <a:p>
            <a:pPr algn="just"/>
            <a:r>
              <a:rPr lang="id-ID" sz="1400" dirty="0">
                <a:latin typeface="Quire Sans Light" panose="020B0302040400020003" pitchFamily="34" charset="0"/>
                <a:ea typeface="Cambria Math" panose="02040503050406030204" pitchFamily="18" charset="0"/>
              </a:rPr>
              <a:t>Pendapatan nasional yang tinggi tidak menjadi jaminan tingginya pendapatan per kapita. Naik-turunnya jumlah penduduk dan jumlah pendapatan nasional akan memengaruhi jumlah pendapatan per kapita.</a:t>
            </a:r>
          </a:p>
        </p:txBody>
      </p:sp>
    </p:spTree>
    <p:extLst>
      <p:ext uri="{BB962C8B-B14F-4D97-AF65-F5344CB8AC3E}">
        <p14:creationId xmlns:p14="http://schemas.microsoft.com/office/powerpoint/2010/main" val="25224071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97D1A49-9FFA-C618-76B5-5305F05F3AA9}"/>
              </a:ext>
            </a:extLst>
          </p:cNvPr>
          <p:cNvGrpSpPr/>
          <p:nvPr/>
        </p:nvGrpSpPr>
        <p:grpSpPr>
          <a:xfrm>
            <a:off x="0" y="4302125"/>
            <a:ext cx="9144000" cy="841375"/>
            <a:chOff x="0" y="4302125"/>
            <a:chExt cx="9144000" cy="841375"/>
          </a:xfrm>
        </p:grpSpPr>
        <p:grpSp>
          <p:nvGrpSpPr>
            <p:cNvPr id="13" name="Group 12">
              <a:extLst>
                <a:ext uri="{FF2B5EF4-FFF2-40B4-BE49-F238E27FC236}">
                  <a16:creationId xmlns:a16="http://schemas.microsoft.com/office/drawing/2014/main" id="{C16D968C-8633-DE64-0DBC-F96E84BF17EA}"/>
                </a:ext>
              </a:extLst>
            </p:cNvPr>
            <p:cNvGrpSpPr/>
            <p:nvPr/>
          </p:nvGrpSpPr>
          <p:grpSpPr>
            <a:xfrm>
              <a:off x="0" y="4302125"/>
              <a:ext cx="9144000" cy="841375"/>
              <a:chOff x="0" y="4302125"/>
              <a:chExt cx="9144000" cy="841375"/>
            </a:xfrm>
          </p:grpSpPr>
          <p:grpSp>
            <p:nvGrpSpPr>
              <p:cNvPr id="15" name="Group 14">
                <a:extLst>
                  <a:ext uri="{FF2B5EF4-FFF2-40B4-BE49-F238E27FC236}">
                    <a16:creationId xmlns:a16="http://schemas.microsoft.com/office/drawing/2014/main" id="{225A4332-6D33-CC7B-B09A-6281298D8F29}"/>
                  </a:ext>
                </a:extLst>
              </p:cNvPr>
              <p:cNvGrpSpPr/>
              <p:nvPr/>
            </p:nvGrpSpPr>
            <p:grpSpPr>
              <a:xfrm>
                <a:off x="0" y="4302125"/>
                <a:ext cx="9144000" cy="841375"/>
                <a:chOff x="0" y="4302125"/>
                <a:chExt cx="9144000" cy="841375"/>
              </a:xfrm>
            </p:grpSpPr>
            <p:pic>
              <p:nvPicPr>
                <p:cNvPr id="17" name="Picture 2" descr="E:\ELISA\ERLANGGA LISA\2017\TEMPLATE PPT\SMP PPKN kelas X kelompok wajib\SMP PPKN kelas X kelompok wajib.png">
                  <a:extLst>
                    <a:ext uri="{FF2B5EF4-FFF2-40B4-BE49-F238E27FC236}">
                      <a16:creationId xmlns:a16="http://schemas.microsoft.com/office/drawing/2014/main" id="{FAEFE90A-12A0-2E9D-23DE-1C310D74C02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8" name="TextBox 16">
                  <a:extLst>
                    <a:ext uri="{FF2B5EF4-FFF2-40B4-BE49-F238E27FC236}">
                      <a16:creationId xmlns:a16="http://schemas.microsoft.com/office/drawing/2014/main" id="{01592AF9-1C51-8109-7992-E2C6D1B0BE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6" name="Picture 15" descr="A picture containing text&#10;&#10;Description automatically generated">
                <a:extLst>
                  <a:ext uri="{FF2B5EF4-FFF2-40B4-BE49-F238E27FC236}">
                    <a16:creationId xmlns:a16="http://schemas.microsoft.com/office/drawing/2014/main" id="{A5A4D337-AD34-4728-C13A-6DEA261C3E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4" name="Rectangle 13">
              <a:extLst>
                <a:ext uri="{FF2B5EF4-FFF2-40B4-BE49-F238E27FC236}">
                  <a16:creationId xmlns:a16="http://schemas.microsoft.com/office/drawing/2014/main" id="{0C490195-873E-EE3F-D10A-5D82C886E7C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9" name="Google Shape;2260;p38">
            <a:extLst>
              <a:ext uri="{FF2B5EF4-FFF2-40B4-BE49-F238E27FC236}">
                <a16:creationId xmlns:a16="http://schemas.microsoft.com/office/drawing/2014/main" id="{269CBAC2-E8B8-8427-297B-263EC478E984}"/>
              </a:ext>
            </a:extLst>
          </p:cNvPr>
          <p:cNvSpPr txBox="1">
            <a:spLocks/>
          </p:cNvSpPr>
          <p:nvPr/>
        </p:nvSpPr>
        <p:spPr>
          <a:xfrm>
            <a:off x="130122" y="1714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06</a:t>
            </a:r>
          </a:p>
        </p:txBody>
      </p:sp>
      <p:sp>
        <p:nvSpPr>
          <p:cNvPr id="20" name="Google Shape;2259;p38">
            <a:extLst>
              <a:ext uri="{FF2B5EF4-FFF2-40B4-BE49-F238E27FC236}">
                <a16:creationId xmlns:a16="http://schemas.microsoft.com/office/drawing/2014/main" id="{9CE72282-C417-DCFD-FA53-D7392CB316A5}"/>
              </a:ext>
            </a:extLst>
          </p:cNvPr>
          <p:cNvSpPr txBox="1">
            <a:spLocks/>
          </p:cNvSpPr>
          <p:nvPr/>
        </p:nvSpPr>
        <p:spPr>
          <a:xfrm>
            <a:off x="838455" y="217035"/>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per </a:t>
            </a:r>
            <a:r>
              <a:rPr lang="en-US" sz="1600" dirty="0" err="1">
                <a:solidFill>
                  <a:schemeClr val="tx2"/>
                </a:solidFill>
                <a:latin typeface="Hiragino Kaku Gothic StdN W8" panose="020B0800000000000000" pitchFamily="34" charset="-128"/>
                <a:ea typeface="Hiragino Kaku Gothic StdN W8" panose="020B0800000000000000" pitchFamily="34" charset="-128"/>
              </a:rPr>
              <a:t>Kapita</a:t>
            </a:r>
            <a:endParaRPr lang="en-US" sz="1600" dirty="0">
              <a:solidFill>
                <a:schemeClr val="tx2"/>
              </a:solidFill>
              <a:latin typeface="Hiragino Kaku Gothic StdN W8" panose="020B0800000000000000" pitchFamily="34" charset="-128"/>
              <a:ea typeface="Hiragino Kaku Gothic StdN W8" panose="020B0800000000000000" pitchFamily="34" charset="-128"/>
            </a:endParaRPr>
          </a:p>
        </p:txBody>
      </p:sp>
      <p:sp>
        <p:nvSpPr>
          <p:cNvPr id="7" name="TextBox 6">
            <a:extLst>
              <a:ext uri="{FF2B5EF4-FFF2-40B4-BE49-F238E27FC236}">
                <a16:creationId xmlns:a16="http://schemas.microsoft.com/office/drawing/2014/main" id="{B4CB1139-E508-6FE0-67B2-A357E396EAFC}"/>
              </a:ext>
            </a:extLst>
          </p:cNvPr>
          <p:cNvSpPr txBox="1"/>
          <p:nvPr/>
        </p:nvSpPr>
        <p:spPr>
          <a:xfrm>
            <a:off x="838455" y="649975"/>
            <a:ext cx="6862227" cy="307777"/>
          </a:xfrm>
          <a:prstGeom prst="rect">
            <a:avLst/>
          </a:prstGeom>
          <a:noFill/>
        </p:spPr>
        <p:txBody>
          <a:bodyPr wrap="square" rtlCol="0">
            <a:spAutoFit/>
          </a:bodyPr>
          <a:lstStyle/>
          <a:p>
            <a:pPr marL="342900" indent="-342900">
              <a:buFont typeface="+mj-lt"/>
              <a:buAutoNum type="alphaLcPeriod" startAt="3"/>
            </a:pPr>
            <a:r>
              <a:rPr lang="id-ID" sz="1400" b="1" dirty="0">
                <a:solidFill>
                  <a:schemeClr val="tx1"/>
                </a:solidFill>
                <a:latin typeface="Quire Sans Light" panose="020B0302040400020003" pitchFamily="34" charset="0"/>
              </a:rPr>
              <a:t>Perbandingan Pendapatan per Kapita</a:t>
            </a:r>
          </a:p>
        </p:txBody>
      </p:sp>
      <p:graphicFrame>
        <p:nvGraphicFramePr>
          <p:cNvPr id="4" name="Table 3">
            <a:extLst>
              <a:ext uri="{FF2B5EF4-FFF2-40B4-BE49-F238E27FC236}">
                <a16:creationId xmlns:a16="http://schemas.microsoft.com/office/drawing/2014/main" id="{05896CFF-27D1-F72C-9FCA-A0DECC0157D3}"/>
              </a:ext>
            </a:extLst>
          </p:cNvPr>
          <p:cNvGraphicFramePr>
            <a:graphicFrameLocks noGrp="1"/>
          </p:cNvGraphicFramePr>
          <p:nvPr>
            <p:extLst>
              <p:ext uri="{D42A27DB-BD31-4B8C-83A1-F6EECF244321}">
                <p14:modId xmlns:p14="http://schemas.microsoft.com/office/powerpoint/2010/main" val="3311115634"/>
              </p:ext>
            </p:extLst>
          </p:nvPr>
        </p:nvGraphicFramePr>
        <p:xfrm>
          <a:off x="1237517" y="957752"/>
          <a:ext cx="3048000" cy="3731387"/>
        </p:xfrm>
        <a:graphic>
          <a:graphicData uri="http://schemas.openxmlformats.org/drawingml/2006/table">
            <a:tbl>
              <a:tblPr>
                <a:tableStyleId>{F5AB1C69-6EDB-4FF4-983F-18BD219EF322}</a:tableStyleId>
              </a:tblPr>
              <a:tblGrid>
                <a:gridCol w="1404257">
                  <a:extLst>
                    <a:ext uri="{9D8B030D-6E8A-4147-A177-3AD203B41FA5}">
                      <a16:colId xmlns:a16="http://schemas.microsoft.com/office/drawing/2014/main" val="4189186546"/>
                    </a:ext>
                  </a:extLst>
                </a:gridCol>
                <a:gridCol w="1643743">
                  <a:extLst>
                    <a:ext uri="{9D8B030D-6E8A-4147-A177-3AD203B41FA5}">
                      <a16:colId xmlns:a16="http://schemas.microsoft.com/office/drawing/2014/main" val="3368148072"/>
                    </a:ext>
                  </a:extLst>
                </a:gridCol>
              </a:tblGrid>
              <a:tr h="0">
                <a:tc>
                  <a:txBody>
                    <a:bodyPr/>
                    <a:lstStyle/>
                    <a:p>
                      <a:pPr algn="ctr">
                        <a:lnSpc>
                          <a:spcPct val="107000"/>
                        </a:lnSpc>
                      </a:pPr>
                      <a:r>
                        <a:rPr lang="en-GB" sz="1200" b="1" dirty="0">
                          <a:solidFill>
                            <a:schemeClr val="bg1"/>
                          </a:solidFill>
                          <a:effectLst/>
                          <a:latin typeface="Abadi" panose="020B0604020104020204" pitchFamily="34" charset="0"/>
                        </a:rPr>
                        <a:t>ASEAN </a:t>
                      </a:r>
                      <a:endParaRPr lang="en-US" sz="1200" b="1"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endParaRPr>
                    </a:p>
                  </a:txBody>
                  <a:tcPr marL="50800" marR="50800" marT="71755" marB="71755" anchor="ctr">
                    <a:solidFill>
                      <a:schemeClr val="accent1"/>
                    </a:solidFill>
                  </a:tcPr>
                </a:tc>
                <a:tc>
                  <a:txBody>
                    <a:bodyPr/>
                    <a:lstStyle/>
                    <a:p>
                      <a:pPr algn="ctr">
                        <a:lnSpc>
                          <a:spcPct val="107000"/>
                        </a:lnSpc>
                      </a:pPr>
                      <a:r>
                        <a:rPr lang="en-GB" sz="1200" b="1" dirty="0">
                          <a:solidFill>
                            <a:schemeClr val="bg1"/>
                          </a:solidFill>
                          <a:effectLst/>
                          <a:latin typeface="Abadi" panose="020B0604020104020204" pitchFamily="34" charset="0"/>
                        </a:rPr>
                        <a:t>PDB per </a:t>
                      </a:r>
                      <a:r>
                        <a:rPr lang="en-GB" sz="1200" b="1" dirty="0" err="1">
                          <a:solidFill>
                            <a:schemeClr val="bg1"/>
                          </a:solidFill>
                          <a:effectLst/>
                          <a:latin typeface="Abadi" panose="020B0604020104020204" pitchFamily="34" charset="0"/>
                        </a:rPr>
                        <a:t>Kapita</a:t>
                      </a:r>
                      <a:r>
                        <a:rPr lang="en-GB" sz="1200" b="1" dirty="0">
                          <a:solidFill>
                            <a:schemeClr val="bg1"/>
                          </a:solidFill>
                          <a:effectLst/>
                          <a:latin typeface="Abadi" panose="020B0604020104020204" pitchFamily="34" charset="0"/>
                        </a:rPr>
                        <a:t> (US$)</a:t>
                      </a:r>
                      <a:endParaRPr lang="en-US" sz="1200" b="1"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endParaRPr>
                    </a:p>
                  </a:txBody>
                  <a:tcPr marL="50800" marR="50800" marT="71755" marB="71755" anchor="ctr">
                    <a:solidFill>
                      <a:schemeClr val="accent1"/>
                    </a:solidFill>
                  </a:tcPr>
                </a:tc>
                <a:extLst>
                  <a:ext uri="{0D108BD9-81ED-4DB2-BD59-A6C34878D82A}">
                    <a16:rowId xmlns:a16="http://schemas.microsoft.com/office/drawing/2014/main" val="890406227"/>
                  </a:ext>
                </a:extLst>
              </a:tr>
              <a:tr h="0">
                <a:tc>
                  <a:txBody>
                    <a:bodyPr/>
                    <a:lstStyle/>
                    <a:p>
                      <a:pPr>
                        <a:lnSpc>
                          <a:spcPct val="107000"/>
                        </a:lnSpc>
                      </a:pPr>
                      <a:r>
                        <a:rPr lang="en-US" sz="1200"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rPr>
                        <a:t>Singapura</a:t>
                      </a:r>
                    </a:p>
                  </a:txBody>
                  <a:tcPr marL="50800" marR="50800" marT="71755" marB="71755" anchor="ctr">
                    <a:solidFill>
                      <a:schemeClr val="accent1"/>
                    </a:solidFill>
                  </a:tcPr>
                </a:tc>
                <a:tc>
                  <a:txBody>
                    <a:bodyPr/>
                    <a:lstStyle/>
                    <a:p>
                      <a:pPr algn="ctr">
                        <a:lnSpc>
                          <a:spcPct val="107000"/>
                        </a:lnSpc>
                      </a:pPr>
                      <a:r>
                        <a:rPr lang="en-GB" sz="1200" dirty="0">
                          <a:solidFill>
                            <a:schemeClr val="tx1"/>
                          </a:solidFill>
                          <a:effectLst/>
                          <a:latin typeface="Abadi" panose="020B0604020104020204" pitchFamily="34" charset="0"/>
                        </a:rPr>
                        <a:t>72.794</a:t>
                      </a:r>
                      <a:endParaRPr lang="en-US" sz="1200" dirty="0">
                        <a:solidFill>
                          <a:schemeClr val="tx1"/>
                        </a:solidFill>
                        <a:effectLst/>
                        <a:latin typeface="Abadi" panose="020B0604020104020204" pitchFamily="34" charset="0"/>
                        <a:ea typeface="Times New Roman" panose="02020603050405020304" pitchFamily="18" charset="0"/>
                        <a:cs typeface="Times New Roman" panose="02020603050405020304" pitchFamily="18" charset="0"/>
                      </a:endParaRPr>
                    </a:p>
                  </a:txBody>
                  <a:tcPr marL="50800" marR="50800" marT="71755" marB="71755" anchor="ctr">
                    <a:solidFill>
                      <a:schemeClr val="accent1">
                        <a:lumMod val="20000"/>
                        <a:lumOff val="80000"/>
                      </a:schemeClr>
                    </a:solidFill>
                  </a:tcPr>
                </a:tc>
                <a:extLst>
                  <a:ext uri="{0D108BD9-81ED-4DB2-BD59-A6C34878D82A}">
                    <a16:rowId xmlns:a16="http://schemas.microsoft.com/office/drawing/2014/main" val="1164118744"/>
                  </a:ext>
                </a:extLst>
              </a:tr>
              <a:tr h="0">
                <a:tc>
                  <a:txBody>
                    <a:bodyPr/>
                    <a:lstStyle/>
                    <a:p>
                      <a:pPr>
                        <a:lnSpc>
                          <a:spcPct val="107000"/>
                        </a:lnSpc>
                      </a:pPr>
                      <a:r>
                        <a:rPr lang="en-US" sz="1200"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rPr>
                        <a:t>Brunei Darussalam</a:t>
                      </a:r>
                    </a:p>
                  </a:txBody>
                  <a:tcPr marL="50800" marR="50800" marT="71755" marB="71755" anchor="ctr">
                    <a:solidFill>
                      <a:schemeClr val="accent1"/>
                    </a:solidFill>
                  </a:tcPr>
                </a:tc>
                <a:tc>
                  <a:txBody>
                    <a:bodyPr/>
                    <a:lstStyle/>
                    <a:p>
                      <a:pPr algn="ctr">
                        <a:lnSpc>
                          <a:spcPct val="107000"/>
                        </a:lnSpc>
                      </a:pPr>
                      <a:r>
                        <a:rPr lang="en-US" sz="1200" dirty="0">
                          <a:solidFill>
                            <a:schemeClr val="tx1"/>
                          </a:solidFill>
                          <a:effectLst/>
                          <a:latin typeface="Abadi" panose="020B0604020104020204" pitchFamily="34" charset="0"/>
                          <a:ea typeface="Times New Roman" panose="02020603050405020304" pitchFamily="18" charset="0"/>
                          <a:cs typeface="Times New Roman" panose="02020603050405020304" pitchFamily="18" charset="0"/>
                        </a:rPr>
                        <a:t>31.449</a:t>
                      </a:r>
                    </a:p>
                  </a:txBody>
                  <a:tcPr marL="50800" marR="50800" marT="71755" marB="71755" anchor="ctr">
                    <a:solidFill>
                      <a:schemeClr val="accent1">
                        <a:lumMod val="20000"/>
                        <a:lumOff val="80000"/>
                      </a:schemeClr>
                    </a:solidFill>
                  </a:tcPr>
                </a:tc>
                <a:extLst>
                  <a:ext uri="{0D108BD9-81ED-4DB2-BD59-A6C34878D82A}">
                    <a16:rowId xmlns:a16="http://schemas.microsoft.com/office/drawing/2014/main" val="1550372700"/>
                  </a:ext>
                </a:extLst>
              </a:tr>
              <a:tr h="0">
                <a:tc>
                  <a:txBody>
                    <a:bodyPr/>
                    <a:lstStyle/>
                    <a:p>
                      <a:pPr>
                        <a:lnSpc>
                          <a:spcPct val="107000"/>
                        </a:lnSpc>
                      </a:pPr>
                      <a:r>
                        <a:rPr lang="en-US" sz="1200"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rPr>
                        <a:t>Malaysia</a:t>
                      </a:r>
                    </a:p>
                  </a:txBody>
                  <a:tcPr marL="50800" marR="50800" marT="71755" marB="71755" anchor="ctr">
                    <a:solidFill>
                      <a:schemeClr val="accent1"/>
                    </a:solidFill>
                  </a:tcPr>
                </a:tc>
                <a:tc>
                  <a:txBody>
                    <a:bodyPr/>
                    <a:lstStyle/>
                    <a:p>
                      <a:pPr algn="ctr">
                        <a:lnSpc>
                          <a:spcPct val="107000"/>
                        </a:lnSpc>
                      </a:pPr>
                      <a:r>
                        <a:rPr lang="en-US" sz="1200" dirty="0">
                          <a:solidFill>
                            <a:schemeClr val="tx1"/>
                          </a:solidFill>
                          <a:effectLst/>
                          <a:latin typeface="Abadi" panose="020B0604020104020204" pitchFamily="34" charset="0"/>
                          <a:ea typeface="Times New Roman" panose="02020603050405020304" pitchFamily="18" charset="0"/>
                          <a:cs typeface="Times New Roman" panose="02020603050405020304" pitchFamily="18" charset="0"/>
                        </a:rPr>
                        <a:t>11.109</a:t>
                      </a:r>
                    </a:p>
                  </a:txBody>
                  <a:tcPr marL="50800" marR="50800" marT="71755" marB="71755" anchor="ctr">
                    <a:solidFill>
                      <a:schemeClr val="accent1">
                        <a:lumMod val="20000"/>
                        <a:lumOff val="80000"/>
                      </a:schemeClr>
                    </a:solidFill>
                  </a:tcPr>
                </a:tc>
                <a:extLst>
                  <a:ext uri="{0D108BD9-81ED-4DB2-BD59-A6C34878D82A}">
                    <a16:rowId xmlns:a16="http://schemas.microsoft.com/office/drawing/2014/main" val="1723587063"/>
                  </a:ext>
                </a:extLst>
              </a:tr>
              <a:tr h="0">
                <a:tc>
                  <a:txBody>
                    <a:bodyPr/>
                    <a:lstStyle/>
                    <a:p>
                      <a:pPr>
                        <a:lnSpc>
                          <a:spcPct val="107000"/>
                        </a:lnSpc>
                      </a:pPr>
                      <a:r>
                        <a:rPr lang="en-US" sz="1200"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rPr>
                        <a:t>Thailand</a:t>
                      </a:r>
                    </a:p>
                  </a:txBody>
                  <a:tcPr marL="50800" marR="50800" marT="71755" marB="71755" anchor="ctr">
                    <a:solidFill>
                      <a:schemeClr val="accent1"/>
                    </a:solidFill>
                  </a:tcPr>
                </a:tc>
                <a:tc>
                  <a:txBody>
                    <a:bodyPr/>
                    <a:lstStyle/>
                    <a:p>
                      <a:pPr algn="ctr">
                        <a:lnSpc>
                          <a:spcPct val="107000"/>
                        </a:lnSpc>
                      </a:pPr>
                      <a:r>
                        <a:rPr lang="en-US" sz="1200" dirty="0">
                          <a:solidFill>
                            <a:schemeClr val="tx1"/>
                          </a:solidFill>
                          <a:effectLst/>
                          <a:latin typeface="Abadi" panose="020B0604020104020204" pitchFamily="34" charset="0"/>
                          <a:ea typeface="Times New Roman" panose="02020603050405020304" pitchFamily="18" charset="0"/>
                          <a:cs typeface="Times New Roman" panose="02020603050405020304" pitchFamily="18" charset="0"/>
                        </a:rPr>
                        <a:t>7.066</a:t>
                      </a:r>
                    </a:p>
                  </a:txBody>
                  <a:tcPr marL="50800" marR="50800" marT="71755" marB="71755" anchor="ctr">
                    <a:solidFill>
                      <a:schemeClr val="accent1">
                        <a:lumMod val="20000"/>
                        <a:lumOff val="80000"/>
                      </a:schemeClr>
                    </a:solidFill>
                  </a:tcPr>
                </a:tc>
                <a:extLst>
                  <a:ext uri="{0D108BD9-81ED-4DB2-BD59-A6C34878D82A}">
                    <a16:rowId xmlns:a16="http://schemas.microsoft.com/office/drawing/2014/main" val="4052274116"/>
                  </a:ext>
                </a:extLst>
              </a:tr>
              <a:tr h="0">
                <a:tc>
                  <a:txBody>
                    <a:bodyPr/>
                    <a:lstStyle/>
                    <a:p>
                      <a:pPr>
                        <a:lnSpc>
                          <a:spcPct val="107000"/>
                        </a:lnSpc>
                      </a:pPr>
                      <a:r>
                        <a:rPr lang="en-US" sz="1200" b="1"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rPr>
                        <a:t>Indonesia</a:t>
                      </a:r>
                    </a:p>
                  </a:txBody>
                  <a:tcPr marL="50800" marR="50800" marT="71755" marB="71755" anchor="ctr">
                    <a:solidFill>
                      <a:schemeClr val="accent1"/>
                    </a:solidFill>
                  </a:tcPr>
                </a:tc>
                <a:tc>
                  <a:txBody>
                    <a:bodyPr/>
                    <a:lstStyle/>
                    <a:p>
                      <a:pPr algn="ctr">
                        <a:lnSpc>
                          <a:spcPct val="107000"/>
                        </a:lnSpc>
                      </a:pPr>
                      <a:r>
                        <a:rPr lang="en-US" sz="1200" b="1" dirty="0">
                          <a:solidFill>
                            <a:schemeClr val="tx1"/>
                          </a:solidFill>
                          <a:effectLst/>
                          <a:latin typeface="Abadi" panose="020B0604020104020204" pitchFamily="34" charset="0"/>
                          <a:ea typeface="Times New Roman" panose="02020603050405020304" pitchFamily="18" charset="0"/>
                          <a:cs typeface="Times New Roman" panose="02020603050405020304" pitchFamily="18" charset="0"/>
                        </a:rPr>
                        <a:t>4.349</a:t>
                      </a:r>
                    </a:p>
                  </a:txBody>
                  <a:tcPr marL="50800" marR="50800" marT="71755" marB="71755" anchor="ctr">
                    <a:solidFill>
                      <a:schemeClr val="accent1">
                        <a:lumMod val="20000"/>
                        <a:lumOff val="80000"/>
                      </a:schemeClr>
                    </a:solidFill>
                  </a:tcPr>
                </a:tc>
                <a:extLst>
                  <a:ext uri="{0D108BD9-81ED-4DB2-BD59-A6C34878D82A}">
                    <a16:rowId xmlns:a16="http://schemas.microsoft.com/office/drawing/2014/main" val="2649201375"/>
                  </a:ext>
                </a:extLst>
              </a:tr>
              <a:tr h="0">
                <a:tc>
                  <a:txBody>
                    <a:bodyPr/>
                    <a:lstStyle/>
                    <a:p>
                      <a:pPr>
                        <a:lnSpc>
                          <a:spcPct val="107000"/>
                        </a:lnSpc>
                      </a:pPr>
                      <a:r>
                        <a:rPr lang="en-US" sz="1200"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rPr>
                        <a:t>Vietnam</a:t>
                      </a:r>
                    </a:p>
                  </a:txBody>
                  <a:tcPr marL="50800" marR="50800" marT="71755" marB="71755" anchor="ctr">
                    <a:solidFill>
                      <a:schemeClr val="accent1"/>
                    </a:solidFill>
                  </a:tcPr>
                </a:tc>
                <a:tc>
                  <a:txBody>
                    <a:bodyPr/>
                    <a:lstStyle/>
                    <a:p>
                      <a:pPr algn="ctr">
                        <a:lnSpc>
                          <a:spcPct val="107000"/>
                        </a:lnSpc>
                      </a:pPr>
                      <a:r>
                        <a:rPr lang="en-US" sz="1200" dirty="0">
                          <a:solidFill>
                            <a:schemeClr val="tx1"/>
                          </a:solidFill>
                          <a:effectLst/>
                          <a:latin typeface="Abadi" panose="020B0604020104020204" pitchFamily="34" charset="0"/>
                          <a:ea typeface="Times New Roman" panose="02020603050405020304" pitchFamily="18" charset="0"/>
                          <a:cs typeface="Times New Roman" panose="02020603050405020304" pitchFamily="18" charset="0"/>
                        </a:rPr>
                        <a:t>3.756</a:t>
                      </a:r>
                    </a:p>
                  </a:txBody>
                  <a:tcPr marL="50800" marR="50800" marT="71755" marB="71755" anchor="ctr">
                    <a:solidFill>
                      <a:schemeClr val="accent1">
                        <a:lumMod val="20000"/>
                        <a:lumOff val="80000"/>
                      </a:schemeClr>
                    </a:solidFill>
                  </a:tcPr>
                </a:tc>
                <a:extLst>
                  <a:ext uri="{0D108BD9-81ED-4DB2-BD59-A6C34878D82A}">
                    <a16:rowId xmlns:a16="http://schemas.microsoft.com/office/drawing/2014/main" val="334575190"/>
                  </a:ext>
                </a:extLst>
              </a:tr>
              <a:tr h="0">
                <a:tc>
                  <a:txBody>
                    <a:bodyPr/>
                    <a:lstStyle/>
                    <a:p>
                      <a:pPr>
                        <a:lnSpc>
                          <a:spcPct val="107000"/>
                        </a:lnSpc>
                      </a:pPr>
                      <a:r>
                        <a:rPr lang="en-US" sz="1200"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rPr>
                        <a:t>Filipina</a:t>
                      </a:r>
                    </a:p>
                  </a:txBody>
                  <a:tcPr marL="50800" marR="50800" marT="71755" marB="71755" anchor="ctr">
                    <a:solidFill>
                      <a:schemeClr val="accent1"/>
                    </a:solidFill>
                  </a:tcPr>
                </a:tc>
                <a:tc>
                  <a:txBody>
                    <a:bodyPr/>
                    <a:lstStyle/>
                    <a:p>
                      <a:pPr algn="ctr">
                        <a:lnSpc>
                          <a:spcPct val="107000"/>
                        </a:lnSpc>
                      </a:pPr>
                      <a:r>
                        <a:rPr lang="en-US" sz="1200" dirty="0">
                          <a:solidFill>
                            <a:schemeClr val="tx1"/>
                          </a:solidFill>
                          <a:effectLst/>
                          <a:latin typeface="Abadi" panose="020B0604020104020204" pitchFamily="34" charset="0"/>
                          <a:ea typeface="Times New Roman" panose="02020603050405020304" pitchFamily="18" charset="0"/>
                          <a:cs typeface="Times New Roman" panose="02020603050405020304" pitchFamily="18" charset="0"/>
                        </a:rPr>
                        <a:t>3.460</a:t>
                      </a:r>
                    </a:p>
                  </a:txBody>
                  <a:tcPr marL="50800" marR="50800" marT="71755" marB="71755" anchor="ctr">
                    <a:solidFill>
                      <a:schemeClr val="accent1">
                        <a:lumMod val="20000"/>
                        <a:lumOff val="80000"/>
                      </a:schemeClr>
                    </a:solidFill>
                  </a:tcPr>
                </a:tc>
                <a:extLst>
                  <a:ext uri="{0D108BD9-81ED-4DB2-BD59-A6C34878D82A}">
                    <a16:rowId xmlns:a16="http://schemas.microsoft.com/office/drawing/2014/main" val="2856933840"/>
                  </a:ext>
                </a:extLst>
              </a:tr>
              <a:tr h="0">
                <a:tc>
                  <a:txBody>
                    <a:bodyPr/>
                    <a:lstStyle/>
                    <a:p>
                      <a:pPr>
                        <a:lnSpc>
                          <a:spcPct val="107000"/>
                        </a:lnSpc>
                      </a:pPr>
                      <a:r>
                        <a:rPr lang="en-US" sz="1200"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rPr>
                        <a:t>Laos</a:t>
                      </a:r>
                    </a:p>
                  </a:txBody>
                  <a:tcPr marL="50800" marR="50800" marT="71755" marB="71755" anchor="ctr">
                    <a:solidFill>
                      <a:schemeClr val="accent1"/>
                    </a:solidFill>
                  </a:tcPr>
                </a:tc>
                <a:tc>
                  <a:txBody>
                    <a:bodyPr/>
                    <a:lstStyle/>
                    <a:p>
                      <a:pPr algn="ctr">
                        <a:lnSpc>
                          <a:spcPct val="107000"/>
                        </a:lnSpc>
                      </a:pPr>
                      <a:r>
                        <a:rPr lang="en-US" sz="1200" dirty="0">
                          <a:solidFill>
                            <a:schemeClr val="tx1"/>
                          </a:solidFill>
                          <a:effectLst/>
                          <a:latin typeface="Abadi" panose="020B0604020104020204" pitchFamily="34" charset="0"/>
                          <a:ea typeface="Times New Roman" panose="02020603050405020304" pitchFamily="18" charset="0"/>
                          <a:cs typeface="Times New Roman" panose="02020603050405020304" pitchFamily="18" charset="0"/>
                        </a:rPr>
                        <a:t>2.535</a:t>
                      </a:r>
                    </a:p>
                  </a:txBody>
                  <a:tcPr marL="50800" marR="50800" marT="71755" marB="71755" anchor="ctr">
                    <a:solidFill>
                      <a:schemeClr val="accent1">
                        <a:lumMod val="20000"/>
                        <a:lumOff val="80000"/>
                      </a:schemeClr>
                    </a:solidFill>
                  </a:tcPr>
                </a:tc>
                <a:extLst>
                  <a:ext uri="{0D108BD9-81ED-4DB2-BD59-A6C34878D82A}">
                    <a16:rowId xmlns:a16="http://schemas.microsoft.com/office/drawing/2014/main" val="247585053"/>
                  </a:ext>
                </a:extLst>
              </a:tr>
              <a:tr h="0">
                <a:tc>
                  <a:txBody>
                    <a:bodyPr/>
                    <a:lstStyle/>
                    <a:p>
                      <a:pPr>
                        <a:lnSpc>
                          <a:spcPct val="107000"/>
                        </a:lnSpc>
                      </a:pPr>
                      <a:r>
                        <a:rPr lang="en-US" sz="1200" dirty="0" err="1">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rPr>
                        <a:t>Kamboja</a:t>
                      </a:r>
                      <a:endParaRPr lang="en-US" sz="1200"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endParaRPr>
                    </a:p>
                  </a:txBody>
                  <a:tcPr marL="50800" marR="50800" marT="71755" marB="71755" anchor="ctr">
                    <a:solidFill>
                      <a:schemeClr val="accent1"/>
                    </a:solidFill>
                  </a:tcPr>
                </a:tc>
                <a:tc>
                  <a:txBody>
                    <a:bodyPr/>
                    <a:lstStyle/>
                    <a:p>
                      <a:pPr algn="ctr">
                        <a:lnSpc>
                          <a:spcPct val="107000"/>
                        </a:lnSpc>
                      </a:pPr>
                      <a:r>
                        <a:rPr lang="en-US" sz="1200" dirty="0">
                          <a:solidFill>
                            <a:schemeClr val="tx1"/>
                          </a:solidFill>
                          <a:effectLst/>
                          <a:latin typeface="Abadi" panose="020B0604020104020204" pitchFamily="34" charset="0"/>
                          <a:ea typeface="Times New Roman" panose="02020603050405020304" pitchFamily="18" charset="0"/>
                          <a:cs typeface="Times New Roman" panose="02020603050405020304" pitchFamily="18" charset="0"/>
                        </a:rPr>
                        <a:t>1.625</a:t>
                      </a:r>
                    </a:p>
                  </a:txBody>
                  <a:tcPr marL="50800" marR="50800" marT="71755" marB="71755" anchor="ctr">
                    <a:solidFill>
                      <a:schemeClr val="accent1">
                        <a:lumMod val="20000"/>
                        <a:lumOff val="80000"/>
                      </a:schemeClr>
                    </a:solidFill>
                  </a:tcPr>
                </a:tc>
                <a:extLst>
                  <a:ext uri="{0D108BD9-81ED-4DB2-BD59-A6C34878D82A}">
                    <a16:rowId xmlns:a16="http://schemas.microsoft.com/office/drawing/2014/main" val="3132671309"/>
                  </a:ext>
                </a:extLst>
              </a:tr>
              <a:tr h="0">
                <a:tc>
                  <a:txBody>
                    <a:bodyPr/>
                    <a:lstStyle/>
                    <a:p>
                      <a:pPr>
                        <a:lnSpc>
                          <a:spcPct val="107000"/>
                        </a:lnSpc>
                      </a:pPr>
                      <a:r>
                        <a:rPr lang="en-US" sz="1200"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rPr>
                        <a:t>Myanmar</a:t>
                      </a:r>
                    </a:p>
                  </a:txBody>
                  <a:tcPr marL="50800" marR="50800" marT="71755" marB="71755" anchor="ctr">
                    <a:solidFill>
                      <a:schemeClr val="accent1"/>
                    </a:solidFill>
                  </a:tcPr>
                </a:tc>
                <a:tc>
                  <a:txBody>
                    <a:bodyPr/>
                    <a:lstStyle/>
                    <a:p>
                      <a:pPr algn="ctr">
                        <a:lnSpc>
                          <a:spcPct val="107000"/>
                        </a:lnSpc>
                      </a:pPr>
                      <a:r>
                        <a:rPr lang="en-US" sz="1200" dirty="0">
                          <a:solidFill>
                            <a:schemeClr val="tx1"/>
                          </a:solidFill>
                          <a:effectLst/>
                          <a:latin typeface="Abadi" panose="020B0604020104020204" pitchFamily="34" charset="0"/>
                          <a:ea typeface="Times New Roman" panose="02020603050405020304" pitchFamily="18" charset="0"/>
                          <a:cs typeface="Times New Roman" panose="02020603050405020304" pitchFamily="18" charset="0"/>
                        </a:rPr>
                        <a:t>1.209</a:t>
                      </a:r>
                    </a:p>
                  </a:txBody>
                  <a:tcPr marL="50800" marR="50800" marT="71755" marB="71755" anchor="ctr">
                    <a:solidFill>
                      <a:schemeClr val="accent1">
                        <a:lumMod val="20000"/>
                        <a:lumOff val="80000"/>
                      </a:schemeClr>
                    </a:solidFill>
                  </a:tcPr>
                </a:tc>
                <a:extLst>
                  <a:ext uri="{0D108BD9-81ED-4DB2-BD59-A6C34878D82A}">
                    <a16:rowId xmlns:a16="http://schemas.microsoft.com/office/drawing/2014/main" val="3632030450"/>
                  </a:ext>
                </a:extLst>
              </a:tr>
            </a:tbl>
          </a:graphicData>
        </a:graphic>
      </p:graphicFrame>
      <p:graphicFrame>
        <p:nvGraphicFramePr>
          <p:cNvPr id="5" name="Table 4">
            <a:extLst>
              <a:ext uri="{FF2B5EF4-FFF2-40B4-BE49-F238E27FC236}">
                <a16:creationId xmlns:a16="http://schemas.microsoft.com/office/drawing/2014/main" id="{4CFB1248-3167-1FD8-012C-F833FCB3AC53}"/>
              </a:ext>
            </a:extLst>
          </p:cNvPr>
          <p:cNvGraphicFramePr>
            <a:graphicFrameLocks noGrp="1"/>
          </p:cNvGraphicFramePr>
          <p:nvPr>
            <p:extLst>
              <p:ext uri="{D42A27DB-BD31-4B8C-83A1-F6EECF244321}">
                <p14:modId xmlns:p14="http://schemas.microsoft.com/office/powerpoint/2010/main" val="1364997722"/>
              </p:ext>
            </p:extLst>
          </p:nvPr>
        </p:nvGraphicFramePr>
        <p:xfrm>
          <a:off x="4858485" y="974835"/>
          <a:ext cx="3048000" cy="2374519"/>
        </p:xfrm>
        <a:graphic>
          <a:graphicData uri="http://schemas.openxmlformats.org/drawingml/2006/table">
            <a:tbl>
              <a:tblPr>
                <a:tableStyleId>{F5AB1C69-6EDB-4FF4-983F-18BD219EF322}</a:tableStyleId>
              </a:tblPr>
              <a:tblGrid>
                <a:gridCol w="1404257">
                  <a:extLst>
                    <a:ext uri="{9D8B030D-6E8A-4147-A177-3AD203B41FA5}">
                      <a16:colId xmlns:a16="http://schemas.microsoft.com/office/drawing/2014/main" val="4189186546"/>
                    </a:ext>
                  </a:extLst>
                </a:gridCol>
                <a:gridCol w="1643743">
                  <a:extLst>
                    <a:ext uri="{9D8B030D-6E8A-4147-A177-3AD203B41FA5}">
                      <a16:colId xmlns:a16="http://schemas.microsoft.com/office/drawing/2014/main" val="3368148072"/>
                    </a:ext>
                  </a:extLst>
                </a:gridCol>
              </a:tblGrid>
              <a:tr h="0">
                <a:tc>
                  <a:txBody>
                    <a:bodyPr/>
                    <a:lstStyle/>
                    <a:p>
                      <a:pPr algn="ctr">
                        <a:lnSpc>
                          <a:spcPct val="107000"/>
                        </a:lnSpc>
                      </a:pPr>
                      <a:r>
                        <a:rPr lang="en-GB" sz="1200" b="1" dirty="0">
                          <a:solidFill>
                            <a:schemeClr val="bg1"/>
                          </a:solidFill>
                          <a:effectLst/>
                          <a:latin typeface="Abadi" panose="020B0604020104020204" pitchFamily="34" charset="0"/>
                        </a:rPr>
                        <a:t>Negara Lain </a:t>
                      </a:r>
                      <a:endParaRPr lang="en-US" sz="1200" b="1"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endParaRPr>
                    </a:p>
                  </a:txBody>
                  <a:tcPr marL="50800" marR="50800" marT="71755" marB="71755" anchor="ctr">
                    <a:solidFill>
                      <a:schemeClr val="accent1"/>
                    </a:solidFill>
                  </a:tcPr>
                </a:tc>
                <a:tc>
                  <a:txBody>
                    <a:bodyPr/>
                    <a:lstStyle/>
                    <a:p>
                      <a:pPr algn="ctr">
                        <a:lnSpc>
                          <a:spcPct val="107000"/>
                        </a:lnSpc>
                      </a:pPr>
                      <a:r>
                        <a:rPr lang="en-GB" sz="1200" b="1" dirty="0">
                          <a:solidFill>
                            <a:schemeClr val="bg1"/>
                          </a:solidFill>
                          <a:effectLst/>
                          <a:latin typeface="Abadi" panose="020B0604020104020204" pitchFamily="34" charset="0"/>
                        </a:rPr>
                        <a:t>PDB per </a:t>
                      </a:r>
                      <a:r>
                        <a:rPr lang="en-GB" sz="1200" b="1" dirty="0" err="1">
                          <a:solidFill>
                            <a:schemeClr val="bg1"/>
                          </a:solidFill>
                          <a:effectLst/>
                          <a:latin typeface="Abadi" panose="020B0604020104020204" pitchFamily="34" charset="0"/>
                        </a:rPr>
                        <a:t>Kapita</a:t>
                      </a:r>
                      <a:r>
                        <a:rPr lang="en-GB" sz="1200" b="1" dirty="0">
                          <a:solidFill>
                            <a:schemeClr val="bg1"/>
                          </a:solidFill>
                          <a:effectLst/>
                          <a:latin typeface="Abadi" panose="020B0604020104020204" pitchFamily="34" charset="0"/>
                        </a:rPr>
                        <a:t> (US$)</a:t>
                      </a:r>
                      <a:endParaRPr lang="en-US" sz="1200" b="1"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endParaRPr>
                    </a:p>
                  </a:txBody>
                  <a:tcPr marL="50800" marR="50800" marT="71755" marB="71755" anchor="ctr">
                    <a:solidFill>
                      <a:schemeClr val="accent1"/>
                    </a:solidFill>
                  </a:tcPr>
                </a:tc>
                <a:extLst>
                  <a:ext uri="{0D108BD9-81ED-4DB2-BD59-A6C34878D82A}">
                    <a16:rowId xmlns:a16="http://schemas.microsoft.com/office/drawing/2014/main" val="890406227"/>
                  </a:ext>
                </a:extLst>
              </a:tr>
              <a:tr h="0">
                <a:tc>
                  <a:txBody>
                    <a:bodyPr/>
                    <a:lstStyle/>
                    <a:p>
                      <a:pPr>
                        <a:lnSpc>
                          <a:spcPct val="107000"/>
                        </a:lnSpc>
                      </a:pPr>
                      <a:r>
                        <a:rPr lang="en-US" sz="1200" dirty="0" err="1">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rPr>
                        <a:t>Tiongkok</a:t>
                      </a:r>
                      <a:endParaRPr lang="en-US" sz="1200"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endParaRPr>
                    </a:p>
                  </a:txBody>
                  <a:tcPr marL="50800" marR="50800" marT="71755" marB="71755" anchor="ctr">
                    <a:solidFill>
                      <a:schemeClr val="accent1"/>
                    </a:solidFill>
                  </a:tcPr>
                </a:tc>
                <a:tc>
                  <a:txBody>
                    <a:bodyPr/>
                    <a:lstStyle/>
                    <a:p>
                      <a:pPr algn="ctr">
                        <a:lnSpc>
                          <a:spcPct val="107000"/>
                        </a:lnSpc>
                      </a:pPr>
                      <a:r>
                        <a:rPr lang="en-GB" sz="1200" dirty="0">
                          <a:solidFill>
                            <a:schemeClr val="tx1"/>
                          </a:solidFill>
                          <a:effectLst/>
                          <a:latin typeface="Abadi" panose="020B0604020104020204" pitchFamily="34" charset="0"/>
                        </a:rPr>
                        <a:t>12.556</a:t>
                      </a:r>
                      <a:endParaRPr lang="en-US" sz="1200" dirty="0">
                        <a:solidFill>
                          <a:schemeClr val="tx1"/>
                        </a:solidFill>
                        <a:effectLst/>
                        <a:latin typeface="Abadi" panose="020B0604020104020204" pitchFamily="34" charset="0"/>
                        <a:ea typeface="Times New Roman" panose="02020603050405020304" pitchFamily="18" charset="0"/>
                        <a:cs typeface="Times New Roman" panose="02020603050405020304" pitchFamily="18" charset="0"/>
                      </a:endParaRPr>
                    </a:p>
                  </a:txBody>
                  <a:tcPr marL="50800" marR="50800" marT="71755" marB="71755" anchor="ctr">
                    <a:solidFill>
                      <a:schemeClr val="accent1">
                        <a:lumMod val="20000"/>
                        <a:lumOff val="80000"/>
                      </a:schemeClr>
                    </a:solidFill>
                  </a:tcPr>
                </a:tc>
                <a:extLst>
                  <a:ext uri="{0D108BD9-81ED-4DB2-BD59-A6C34878D82A}">
                    <a16:rowId xmlns:a16="http://schemas.microsoft.com/office/drawing/2014/main" val="1164118744"/>
                  </a:ext>
                </a:extLst>
              </a:tr>
              <a:tr h="0">
                <a:tc>
                  <a:txBody>
                    <a:bodyPr/>
                    <a:lstStyle/>
                    <a:p>
                      <a:pPr>
                        <a:lnSpc>
                          <a:spcPct val="107000"/>
                        </a:lnSpc>
                      </a:pPr>
                      <a:r>
                        <a:rPr lang="en-US" sz="1200" dirty="0" err="1">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rPr>
                        <a:t>Jepang</a:t>
                      </a:r>
                      <a:endParaRPr lang="en-US" sz="1200"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endParaRPr>
                    </a:p>
                  </a:txBody>
                  <a:tcPr marL="50800" marR="50800" marT="71755" marB="71755" anchor="ctr">
                    <a:solidFill>
                      <a:schemeClr val="accent1"/>
                    </a:solidFill>
                  </a:tcPr>
                </a:tc>
                <a:tc>
                  <a:txBody>
                    <a:bodyPr/>
                    <a:lstStyle/>
                    <a:p>
                      <a:pPr algn="ctr">
                        <a:lnSpc>
                          <a:spcPct val="107000"/>
                        </a:lnSpc>
                      </a:pPr>
                      <a:r>
                        <a:rPr lang="en-US" sz="1200" dirty="0">
                          <a:solidFill>
                            <a:schemeClr val="tx1"/>
                          </a:solidFill>
                          <a:effectLst/>
                          <a:latin typeface="Abadi" panose="020B0604020104020204" pitchFamily="34" charset="0"/>
                          <a:ea typeface="Times New Roman" panose="02020603050405020304" pitchFamily="18" charset="0"/>
                          <a:cs typeface="Times New Roman" panose="02020603050405020304" pitchFamily="18" charset="0"/>
                        </a:rPr>
                        <a:t>39.312</a:t>
                      </a:r>
                    </a:p>
                  </a:txBody>
                  <a:tcPr marL="50800" marR="50800" marT="71755" marB="71755" anchor="ctr">
                    <a:solidFill>
                      <a:schemeClr val="accent1">
                        <a:lumMod val="20000"/>
                        <a:lumOff val="80000"/>
                      </a:schemeClr>
                    </a:solidFill>
                  </a:tcPr>
                </a:tc>
                <a:extLst>
                  <a:ext uri="{0D108BD9-81ED-4DB2-BD59-A6C34878D82A}">
                    <a16:rowId xmlns:a16="http://schemas.microsoft.com/office/drawing/2014/main" val="1550372700"/>
                  </a:ext>
                </a:extLst>
              </a:tr>
              <a:tr h="0">
                <a:tc>
                  <a:txBody>
                    <a:bodyPr/>
                    <a:lstStyle/>
                    <a:p>
                      <a:pPr>
                        <a:lnSpc>
                          <a:spcPct val="107000"/>
                        </a:lnSpc>
                      </a:pPr>
                      <a:r>
                        <a:rPr lang="en-US" sz="1200"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rPr>
                        <a:t>Sri Lanka</a:t>
                      </a:r>
                    </a:p>
                  </a:txBody>
                  <a:tcPr marL="50800" marR="50800" marT="71755" marB="71755" anchor="ctr">
                    <a:solidFill>
                      <a:schemeClr val="accent1"/>
                    </a:solidFill>
                  </a:tcPr>
                </a:tc>
                <a:tc>
                  <a:txBody>
                    <a:bodyPr/>
                    <a:lstStyle/>
                    <a:p>
                      <a:pPr algn="ctr">
                        <a:lnSpc>
                          <a:spcPct val="107000"/>
                        </a:lnSpc>
                      </a:pPr>
                      <a:r>
                        <a:rPr lang="en-US" sz="1200" dirty="0">
                          <a:solidFill>
                            <a:schemeClr val="tx1"/>
                          </a:solidFill>
                          <a:effectLst/>
                          <a:latin typeface="Abadi" panose="020B0604020104020204" pitchFamily="34" charset="0"/>
                          <a:ea typeface="Times New Roman" panose="02020603050405020304" pitchFamily="18" charset="0"/>
                          <a:cs typeface="Times New Roman" panose="02020603050405020304" pitchFamily="18" charset="0"/>
                        </a:rPr>
                        <a:t>4.103</a:t>
                      </a:r>
                    </a:p>
                  </a:txBody>
                  <a:tcPr marL="50800" marR="50800" marT="71755" marB="71755" anchor="ctr">
                    <a:solidFill>
                      <a:schemeClr val="accent1">
                        <a:lumMod val="20000"/>
                        <a:lumOff val="80000"/>
                      </a:schemeClr>
                    </a:solidFill>
                  </a:tcPr>
                </a:tc>
                <a:extLst>
                  <a:ext uri="{0D108BD9-81ED-4DB2-BD59-A6C34878D82A}">
                    <a16:rowId xmlns:a16="http://schemas.microsoft.com/office/drawing/2014/main" val="1723587063"/>
                  </a:ext>
                </a:extLst>
              </a:tr>
              <a:tr h="0">
                <a:tc>
                  <a:txBody>
                    <a:bodyPr/>
                    <a:lstStyle/>
                    <a:p>
                      <a:pPr>
                        <a:lnSpc>
                          <a:spcPct val="107000"/>
                        </a:lnSpc>
                      </a:pPr>
                      <a:r>
                        <a:rPr lang="en-US" sz="1200"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rPr>
                        <a:t>India</a:t>
                      </a:r>
                    </a:p>
                  </a:txBody>
                  <a:tcPr marL="50800" marR="50800" marT="71755" marB="71755" anchor="ctr">
                    <a:solidFill>
                      <a:schemeClr val="accent1"/>
                    </a:solidFill>
                  </a:tcPr>
                </a:tc>
                <a:tc>
                  <a:txBody>
                    <a:bodyPr/>
                    <a:lstStyle/>
                    <a:p>
                      <a:pPr algn="ctr">
                        <a:lnSpc>
                          <a:spcPct val="107000"/>
                        </a:lnSpc>
                      </a:pPr>
                      <a:r>
                        <a:rPr lang="en-US" sz="1200" dirty="0">
                          <a:solidFill>
                            <a:schemeClr val="tx1"/>
                          </a:solidFill>
                          <a:effectLst/>
                          <a:latin typeface="Abadi" panose="020B0604020104020204" pitchFamily="34" charset="0"/>
                          <a:ea typeface="Times New Roman" panose="02020603050405020304" pitchFamily="18" charset="0"/>
                          <a:cs typeface="Times New Roman" panose="02020603050405020304" pitchFamily="18" charset="0"/>
                        </a:rPr>
                        <a:t>2.256</a:t>
                      </a:r>
                    </a:p>
                  </a:txBody>
                  <a:tcPr marL="50800" marR="50800" marT="71755" marB="71755" anchor="ctr">
                    <a:solidFill>
                      <a:schemeClr val="accent1">
                        <a:lumMod val="20000"/>
                        <a:lumOff val="80000"/>
                      </a:schemeClr>
                    </a:solidFill>
                  </a:tcPr>
                </a:tc>
                <a:extLst>
                  <a:ext uri="{0D108BD9-81ED-4DB2-BD59-A6C34878D82A}">
                    <a16:rowId xmlns:a16="http://schemas.microsoft.com/office/drawing/2014/main" val="4052274116"/>
                  </a:ext>
                </a:extLst>
              </a:tr>
              <a:tr h="0">
                <a:tc>
                  <a:txBody>
                    <a:bodyPr/>
                    <a:lstStyle/>
                    <a:p>
                      <a:pPr>
                        <a:lnSpc>
                          <a:spcPct val="107000"/>
                        </a:lnSpc>
                      </a:pPr>
                      <a:r>
                        <a:rPr lang="en-US" sz="1200"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rPr>
                        <a:t>Bangladesh</a:t>
                      </a:r>
                    </a:p>
                  </a:txBody>
                  <a:tcPr marL="50800" marR="50800" marT="71755" marB="71755" anchor="ctr">
                    <a:solidFill>
                      <a:schemeClr val="accent1"/>
                    </a:solidFill>
                  </a:tcPr>
                </a:tc>
                <a:tc>
                  <a:txBody>
                    <a:bodyPr/>
                    <a:lstStyle/>
                    <a:p>
                      <a:pPr algn="ctr">
                        <a:lnSpc>
                          <a:spcPct val="107000"/>
                        </a:lnSpc>
                      </a:pPr>
                      <a:r>
                        <a:rPr lang="en-US" sz="1200" dirty="0">
                          <a:solidFill>
                            <a:schemeClr val="tx1"/>
                          </a:solidFill>
                          <a:effectLst/>
                          <a:latin typeface="Abadi" panose="020B0604020104020204" pitchFamily="34" charset="0"/>
                          <a:ea typeface="Times New Roman" panose="02020603050405020304" pitchFamily="18" charset="0"/>
                          <a:cs typeface="Times New Roman" panose="02020603050405020304" pitchFamily="18" charset="0"/>
                        </a:rPr>
                        <a:t>2.457</a:t>
                      </a:r>
                    </a:p>
                  </a:txBody>
                  <a:tcPr marL="50800" marR="50800" marT="71755" marB="71755" anchor="ctr">
                    <a:solidFill>
                      <a:schemeClr val="accent1">
                        <a:lumMod val="20000"/>
                        <a:lumOff val="80000"/>
                      </a:schemeClr>
                    </a:solidFill>
                  </a:tcPr>
                </a:tc>
                <a:extLst>
                  <a:ext uri="{0D108BD9-81ED-4DB2-BD59-A6C34878D82A}">
                    <a16:rowId xmlns:a16="http://schemas.microsoft.com/office/drawing/2014/main" val="2649201375"/>
                  </a:ext>
                </a:extLst>
              </a:tr>
              <a:tr h="0">
                <a:tc>
                  <a:txBody>
                    <a:bodyPr/>
                    <a:lstStyle/>
                    <a:p>
                      <a:pPr>
                        <a:lnSpc>
                          <a:spcPct val="107000"/>
                        </a:lnSpc>
                      </a:pPr>
                      <a:r>
                        <a:rPr lang="en-US" sz="1200" dirty="0">
                          <a:solidFill>
                            <a:schemeClr val="bg1"/>
                          </a:solidFill>
                          <a:effectLst/>
                          <a:latin typeface="Abadi" panose="020B0604020104020204" pitchFamily="34" charset="0"/>
                          <a:ea typeface="Times New Roman" panose="02020603050405020304" pitchFamily="18" charset="0"/>
                          <a:cs typeface="Times New Roman" panose="02020603050405020304" pitchFamily="18" charset="0"/>
                        </a:rPr>
                        <a:t>Pakistan</a:t>
                      </a:r>
                    </a:p>
                  </a:txBody>
                  <a:tcPr marL="50800" marR="50800" marT="71755" marB="71755" anchor="ctr">
                    <a:solidFill>
                      <a:schemeClr val="accent1"/>
                    </a:solidFill>
                  </a:tcPr>
                </a:tc>
                <a:tc>
                  <a:txBody>
                    <a:bodyPr/>
                    <a:lstStyle/>
                    <a:p>
                      <a:pPr algn="ctr">
                        <a:lnSpc>
                          <a:spcPct val="107000"/>
                        </a:lnSpc>
                      </a:pPr>
                      <a:r>
                        <a:rPr lang="en-US" sz="1200" dirty="0">
                          <a:solidFill>
                            <a:schemeClr val="tx1"/>
                          </a:solidFill>
                          <a:effectLst/>
                          <a:latin typeface="Abadi" panose="020B0604020104020204" pitchFamily="34" charset="0"/>
                          <a:ea typeface="Times New Roman" panose="02020603050405020304" pitchFamily="18" charset="0"/>
                          <a:cs typeface="Times New Roman" panose="02020603050405020304" pitchFamily="18" charset="0"/>
                        </a:rPr>
                        <a:t>1.505</a:t>
                      </a:r>
                    </a:p>
                  </a:txBody>
                  <a:tcPr marL="50800" marR="50800" marT="71755" marB="71755" anchor="ctr">
                    <a:solidFill>
                      <a:schemeClr val="accent1">
                        <a:lumMod val="20000"/>
                        <a:lumOff val="80000"/>
                      </a:schemeClr>
                    </a:solidFill>
                  </a:tcPr>
                </a:tc>
                <a:extLst>
                  <a:ext uri="{0D108BD9-81ED-4DB2-BD59-A6C34878D82A}">
                    <a16:rowId xmlns:a16="http://schemas.microsoft.com/office/drawing/2014/main" val="334575190"/>
                  </a:ext>
                </a:extLst>
              </a:tr>
            </a:tbl>
          </a:graphicData>
        </a:graphic>
      </p:graphicFrame>
    </p:spTree>
    <p:extLst>
      <p:ext uri="{BB962C8B-B14F-4D97-AF65-F5344CB8AC3E}">
        <p14:creationId xmlns:p14="http://schemas.microsoft.com/office/powerpoint/2010/main" val="3451503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96A8ECBD-2167-EAC4-40B8-B9AB3F03489D}"/>
              </a:ext>
            </a:extLst>
          </p:cNvPr>
          <p:cNvSpPr/>
          <p:nvPr/>
        </p:nvSpPr>
        <p:spPr>
          <a:xfrm flipH="1">
            <a:off x="0" y="-17158"/>
            <a:ext cx="9144000" cy="5143500"/>
          </a:xfrm>
          <a:prstGeom prst="rect">
            <a:avLst/>
          </a:prstGeom>
          <a:gradFill flip="none" rotWithShape="1">
            <a:gsLst>
              <a:gs pos="0">
                <a:schemeClr val="accent1">
                  <a:lumMod val="5000"/>
                  <a:lumOff val="95000"/>
                  <a:alpha val="0"/>
                </a:schemeClr>
              </a:gs>
              <a:gs pos="74000">
                <a:schemeClr val="bg1"/>
              </a:gs>
              <a:gs pos="83000">
                <a:schemeClr val="bg1"/>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38" name="TextBox 37">
            <a:extLst>
              <a:ext uri="{FF2B5EF4-FFF2-40B4-BE49-F238E27FC236}">
                <a16:creationId xmlns:a16="http://schemas.microsoft.com/office/drawing/2014/main" id="{DB306B00-AD6A-F8C4-3E79-AB423AB93B3D}"/>
              </a:ext>
            </a:extLst>
          </p:cNvPr>
          <p:cNvSpPr txBox="1"/>
          <p:nvPr/>
        </p:nvSpPr>
        <p:spPr>
          <a:xfrm>
            <a:off x="2888034" y="253126"/>
            <a:ext cx="5017771" cy="769441"/>
          </a:xfrm>
          <a:prstGeom prst="rect">
            <a:avLst/>
          </a:prstGeom>
          <a:noFill/>
        </p:spPr>
        <p:txBody>
          <a:bodyPr wrap="square" rtlCol="0">
            <a:spAutoFit/>
          </a:bodyPr>
          <a:lstStyle/>
          <a:p>
            <a:pPr algn="r"/>
            <a:r>
              <a:rPr lang="en-US" sz="2200" b="1" dirty="0" err="1">
                <a:solidFill>
                  <a:schemeClr val="bg2">
                    <a:lumMod val="25000"/>
                  </a:schemeClr>
                </a:solidFill>
                <a:latin typeface="Eras Bold ITC" panose="020B0602030504020804" pitchFamily="34" charset="77"/>
              </a:rPr>
              <a:t>Pendapatan</a:t>
            </a:r>
            <a:r>
              <a:rPr lang="en-US" sz="2200" b="1" dirty="0">
                <a:solidFill>
                  <a:schemeClr val="bg2">
                    <a:lumMod val="25000"/>
                  </a:schemeClr>
                </a:solidFill>
                <a:latin typeface="Eras Bold ITC" panose="020B0602030504020804" pitchFamily="34" charset="77"/>
              </a:rPr>
              <a:t> Nasional dan </a:t>
            </a:r>
            <a:r>
              <a:rPr lang="en-US" sz="2200" b="1" dirty="0" err="1">
                <a:solidFill>
                  <a:schemeClr val="bg2">
                    <a:lumMod val="25000"/>
                  </a:schemeClr>
                </a:solidFill>
                <a:latin typeface="Eras Bold ITC" panose="020B0602030504020804" pitchFamily="34" charset="77"/>
              </a:rPr>
              <a:t>Kesenjangan</a:t>
            </a:r>
            <a:r>
              <a:rPr lang="en-US" sz="2200" b="1" dirty="0">
                <a:solidFill>
                  <a:schemeClr val="bg2">
                    <a:lumMod val="25000"/>
                  </a:schemeClr>
                </a:solidFill>
                <a:latin typeface="Eras Bold ITC" panose="020B0602030504020804" pitchFamily="34" charset="77"/>
              </a:rPr>
              <a:t> Ekonomi</a:t>
            </a:r>
          </a:p>
        </p:txBody>
      </p:sp>
      <p:grpSp>
        <p:nvGrpSpPr>
          <p:cNvPr id="39" name="Group 38">
            <a:extLst>
              <a:ext uri="{FF2B5EF4-FFF2-40B4-BE49-F238E27FC236}">
                <a16:creationId xmlns:a16="http://schemas.microsoft.com/office/drawing/2014/main" id="{B03FE343-2A7C-E187-701C-F2CF201A7E1E}"/>
              </a:ext>
            </a:extLst>
          </p:cNvPr>
          <p:cNvGrpSpPr/>
          <p:nvPr/>
        </p:nvGrpSpPr>
        <p:grpSpPr>
          <a:xfrm>
            <a:off x="7931921" y="171247"/>
            <a:ext cx="1073468" cy="1004905"/>
            <a:chOff x="145732" y="323674"/>
            <a:chExt cx="1285876" cy="1165014"/>
          </a:xfrm>
        </p:grpSpPr>
        <p:sp>
          <p:nvSpPr>
            <p:cNvPr id="40" name="Oval 39">
              <a:extLst>
                <a:ext uri="{FF2B5EF4-FFF2-40B4-BE49-F238E27FC236}">
                  <a16:creationId xmlns:a16="http://schemas.microsoft.com/office/drawing/2014/main" id="{C7B6FF7D-6FA1-6CB1-8E8F-F2F4C9681722}"/>
                </a:ext>
              </a:extLst>
            </p:cNvPr>
            <p:cNvSpPr/>
            <p:nvPr/>
          </p:nvSpPr>
          <p:spPr>
            <a:xfrm>
              <a:off x="202883" y="335104"/>
              <a:ext cx="1228725" cy="1153584"/>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1CE965B8-7A3B-4A97-A8A7-81C88C4D723C}"/>
                </a:ext>
              </a:extLst>
            </p:cNvPr>
            <p:cNvSpPr/>
            <p:nvPr/>
          </p:nvSpPr>
          <p:spPr>
            <a:xfrm>
              <a:off x="145732" y="323674"/>
              <a:ext cx="1228725" cy="115358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Box 41">
              <a:extLst>
                <a:ext uri="{FF2B5EF4-FFF2-40B4-BE49-F238E27FC236}">
                  <a16:creationId xmlns:a16="http://schemas.microsoft.com/office/drawing/2014/main" id="{5B1F1316-CD83-AD52-AA67-8DA1D8D71389}"/>
                </a:ext>
              </a:extLst>
            </p:cNvPr>
            <p:cNvSpPr txBox="1"/>
            <p:nvPr/>
          </p:nvSpPr>
          <p:spPr>
            <a:xfrm>
              <a:off x="265450" y="468717"/>
              <a:ext cx="1000125" cy="963398"/>
            </a:xfrm>
            <a:prstGeom prst="rect">
              <a:avLst/>
            </a:prstGeom>
            <a:noFill/>
          </p:spPr>
          <p:txBody>
            <a:bodyPr wrap="square" rtlCol="0">
              <a:spAutoFit/>
            </a:bodyPr>
            <a:lstStyle/>
            <a:p>
              <a:pPr algn="ctr"/>
              <a:r>
                <a:rPr lang="en-US" sz="2400" b="1" dirty="0">
                  <a:solidFill>
                    <a:schemeClr val="bg2">
                      <a:lumMod val="25000"/>
                    </a:schemeClr>
                  </a:solidFill>
                  <a:latin typeface="Eras Bold ITC" panose="020B0602030504020804" pitchFamily="34" charset="77"/>
                </a:rPr>
                <a:t>Bab 2</a:t>
              </a:r>
            </a:p>
          </p:txBody>
        </p:sp>
      </p:grpSp>
      <p:sp>
        <p:nvSpPr>
          <p:cNvPr id="43" name="TextBox 42">
            <a:extLst>
              <a:ext uri="{FF2B5EF4-FFF2-40B4-BE49-F238E27FC236}">
                <a16:creationId xmlns:a16="http://schemas.microsoft.com/office/drawing/2014/main" id="{14C4101D-E67F-AF5E-C36A-706FDE652BD6}"/>
              </a:ext>
            </a:extLst>
          </p:cNvPr>
          <p:cNvSpPr txBox="1"/>
          <p:nvPr/>
        </p:nvSpPr>
        <p:spPr>
          <a:xfrm>
            <a:off x="4003069" y="1691713"/>
            <a:ext cx="4687621" cy="2554545"/>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just"/>
            <a:r>
              <a:rPr lang="en-US" sz="1600" dirty="0" err="1">
                <a:solidFill>
                  <a:schemeClr val="tx1"/>
                </a:solidFill>
                <a:latin typeface="Quire Sans" panose="020B0502040400020003" pitchFamily="34" charset="0"/>
                <a:cs typeface="Quire Sans" panose="020B0502040400020003" pitchFamily="34" charset="0"/>
              </a:rPr>
              <a:t>Peserta</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didik</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diharapkan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mampu</a:t>
            </a:r>
            <a:r>
              <a:rPr lang="en-US" sz="1600" dirty="0">
                <a:solidFill>
                  <a:schemeClr val="tx1"/>
                </a:solidFill>
                <a:latin typeface="Quire Sans" panose="020B0502040400020003" pitchFamily="34" charset="0"/>
                <a:cs typeface="Quire Sans" panose="020B0502040400020003" pitchFamily="34" charset="0"/>
              </a:rPr>
              <a:t>:</a:t>
            </a:r>
          </a:p>
          <a:p>
            <a:pPr marL="342900" indent="-342900" algn="just">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mendeskripsikan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pendapatan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nasional</a:t>
            </a:r>
            <a:r>
              <a:rPr lang="en-US" sz="1600" dirty="0">
                <a:solidFill>
                  <a:schemeClr val="tx1"/>
                </a:solidFill>
                <a:latin typeface="Quire Sans" panose="020B0502040400020003" pitchFamily="34" charset="0"/>
                <a:cs typeface="Quire Sans" panose="020B0502040400020003" pitchFamily="34" charset="0"/>
              </a:rPr>
              <a:t>;</a:t>
            </a:r>
          </a:p>
          <a:p>
            <a:pPr marL="342900" indent="-342900" algn="just">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menguraikan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komponen</a:t>
            </a:r>
            <a:r>
              <a:rPr lang="en-US" sz="1600" dirty="0">
                <a:solidFill>
                  <a:schemeClr val="tx1"/>
                </a:solidFill>
                <a:latin typeface="Quire Sans" panose="020B0502040400020003" pitchFamily="34" charset="0"/>
                <a:cs typeface="Quire Sans" panose="020B0502040400020003" pitchFamily="34" charset="0"/>
              </a:rPr>
              <a:t> dan </a:t>
            </a:r>
            <a:r>
              <a:rPr lang="en-US" sz="1600" dirty="0" err="1">
                <a:solidFill>
                  <a:schemeClr val="tx1"/>
                </a:solidFill>
                <a:latin typeface="Quire Sans" panose="020B0502040400020003" pitchFamily="34" charset="0"/>
                <a:cs typeface="Quire Sans" panose="020B0502040400020003" pitchFamily="34" charset="0"/>
              </a:rPr>
              <a:t>manfaat</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pendapatan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nasional</a:t>
            </a:r>
            <a:r>
              <a:rPr lang="en-US" sz="1600" dirty="0">
                <a:solidFill>
                  <a:schemeClr val="tx1"/>
                </a:solidFill>
                <a:latin typeface="Quire Sans" panose="020B0502040400020003" pitchFamily="34" charset="0"/>
                <a:cs typeface="Quire Sans" panose="020B0502040400020003" pitchFamily="34" charset="0"/>
              </a:rPr>
              <a:t>;</a:t>
            </a:r>
          </a:p>
          <a:p>
            <a:pPr marL="342900" indent="-342900" algn="just">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metode</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perhitungan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pendapatan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nasional</a:t>
            </a:r>
            <a:r>
              <a:rPr lang="en-US" sz="1600" dirty="0">
                <a:solidFill>
                  <a:schemeClr val="tx1"/>
                </a:solidFill>
                <a:latin typeface="Quire Sans" panose="020B0502040400020003" pitchFamily="34" charset="0"/>
                <a:cs typeface="Quire Sans" panose="020B0502040400020003" pitchFamily="34" charset="0"/>
              </a:rPr>
              <a:t>;</a:t>
            </a:r>
          </a:p>
          <a:p>
            <a:pPr marL="342900" indent="-342900" algn="just">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menjelaskan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pendapatan</a:t>
            </a:r>
            <a:r>
              <a:rPr lang="en-US" sz="1600" dirty="0">
                <a:solidFill>
                  <a:schemeClr val="tx1"/>
                </a:solidFill>
                <a:latin typeface="Quire Sans" panose="020B0502040400020003" pitchFamily="34" charset="0"/>
                <a:cs typeface="Quire Sans" panose="020B0502040400020003" pitchFamily="34" charset="0"/>
              </a:rPr>
              <a:t> per </a:t>
            </a:r>
            <a:r>
              <a:rPr lang="en-US" sz="1600" dirty="0" err="1">
                <a:solidFill>
                  <a:schemeClr val="tx1"/>
                </a:solidFill>
                <a:latin typeface="Quire Sans" panose="020B0502040400020003" pitchFamily="34" charset="0"/>
                <a:cs typeface="Quire Sans" panose="020B0502040400020003" pitchFamily="34" charset="0"/>
              </a:rPr>
              <a:t>kapita</a:t>
            </a:r>
            <a:r>
              <a:rPr lang="en-US" sz="1600" dirty="0">
                <a:solidFill>
                  <a:schemeClr val="tx1"/>
                </a:solidFill>
                <a:latin typeface="Quire Sans" panose="020B0502040400020003" pitchFamily="34" charset="0"/>
                <a:cs typeface="Quire Sans" panose="020B0502040400020003" pitchFamily="34" charset="0"/>
              </a:rPr>
              <a:t>;</a:t>
            </a:r>
          </a:p>
          <a:p>
            <a:pPr marL="342900" indent="-342900" algn="just">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menguraikan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konsep</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kesenjangan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ekonomi</a:t>
            </a:r>
            <a:r>
              <a:rPr lang="en-US" sz="1600" dirty="0">
                <a:solidFill>
                  <a:schemeClr val="tx1"/>
                </a:solidFill>
                <a:latin typeface="Quire Sans" panose="020B0502040400020003" pitchFamily="34" charset="0"/>
                <a:cs typeface="Quire Sans" panose="020B0502040400020003" pitchFamily="34" charset="0"/>
              </a:rPr>
              <a:t>; dan</a:t>
            </a:r>
          </a:p>
          <a:p>
            <a:pPr marL="342900" indent="-342900" algn="just">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Menganalisi</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ketimpangan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distribusi</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pendapatan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nasional</a:t>
            </a:r>
            <a:r>
              <a:rPr lang="en-US" sz="1600" dirty="0">
                <a:solidFill>
                  <a:schemeClr val="tx1"/>
                </a:solidFill>
                <a:latin typeface="Quire Sans" panose="020B0502040400020003" pitchFamily="34" charset="0"/>
                <a:cs typeface="Quire Sans" panose="020B0502040400020003" pitchFamily="34" charset="0"/>
              </a:rPr>
              <a:t>.</a:t>
            </a:r>
          </a:p>
        </p:txBody>
      </p:sp>
      <p:sp>
        <p:nvSpPr>
          <p:cNvPr id="44" name="Rounded Rectangle 43">
            <a:extLst>
              <a:ext uri="{FF2B5EF4-FFF2-40B4-BE49-F238E27FC236}">
                <a16:creationId xmlns:a16="http://schemas.microsoft.com/office/drawing/2014/main" id="{8B64FF4F-53D9-C6B8-5C94-B991877EB26E}"/>
              </a:ext>
            </a:extLst>
          </p:cNvPr>
          <p:cNvSpPr/>
          <p:nvPr/>
        </p:nvSpPr>
        <p:spPr>
          <a:xfrm>
            <a:off x="3973830" y="1223661"/>
            <a:ext cx="2503170" cy="464951"/>
          </a:xfrm>
          <a:prstGeom prst="round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45" name="TextBox 44">
            <a:extLst>
              <a:ext uri="{FF2B5EF4-FFF2-40B4-BE49-F238E27FC236}">
                <a16:creationId xmlns:a16="http://schemas.microsoft.com/office/drawing/2014/main" id="{6E70A4B7-E6C7-601F-D658-0E690240DEE0}"/>
              </a:ext>
            </a:extLst>
          </p:cNvPr>
          <p:cNvSpPr txBox="1"/>
          <p:nvPr/>
        </p:nvSpPr>
        <p:spPr>
          <a:xfrm>
            <a:off x="3948543" y="1319280"/>
            <a:ext cx="2681288" cy="369332"/>
          </a:xfrm>
          <a:prstGeom prst="rect">
            <a:avLst/>
          </a:prstGeom>
          <a:noFill/>
        </p:spPr>
        <p:txBody>
          <a:bodyPr wrap="square" rtlCol="0">
            <a:spAutoFit/>
          </a:bodyPr>
          <a:lstStyle/>
          <a:p>
            <a:pPr algn="ctr"/>
            <a:r>
              <a:rPr lang="en-US" b="1" dirty="0" err="1">
                <a:latin typeface="Oriya MN" pitchFamily="2" charset="0"/>
                <a:cs typeface="Oriya MN" pitchFamily="2" charset="0"/>
              </a:rPr>
              <a:t>Tujuan</a:t>
            </a:r>
            <a:r>
              <a:rPr lang="en-US" b="1" dirty="0">
                <a:latin typeface="Oriya MN" pitchFamily="2" charset="0"/>
                <a:cs typeface="Oriya MN" pitchFamily="2" charset="0"/>
              </a:rPr>
              <a:t> Pembelajaran</a:t>
            </a:r>
          </a:p>
        </p:txBody>
      </p:sp>
    </p:spTree>
    <p:extLst>
      <p:ext uri="{BB962C8B-B14F-4D97-AF65-F5344CB8AC3E}">
        <p14:creationId xmlns:p14="http://schemas.microsoft.com/office/powerpoint/2010/main" val="30562638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97D1A49-9FFA-C618-76B5-5305F05F3AA9}"/>
              </a:ext>
            </a:extLst>
          </p:cNvPr>
          <p:cNvGrpSpPr/>
          <p:nvPr/>
        </p:nvGrpSpPr>
        <p:grpSpPr>
          <a:xfrm>
            <a:off x="0" y="4302125"/>
            <a:ext cx="9144000" cy="841375"/>
            <a:chOff x="0" y="4302125"/>
            <a:chExt cx="9144000" cy="841375"/>
          </a:xfrm>
        </p:grpSpPr>
        <p:grpSp>
          <p:nvGrpSpPr>
            <p:cNvPr id="13" name="Group 12">
              <a:extLst>
                <a:ext uri="{FF2B5EF4-FFF2-40B4-BE49-F238E27FC236}">
                  <a16:creationId xmlns:a16="http://schemas.microsoft.com/office/drawing/2014/main" id="{C16D968C-8633-DE64-0DBC-F96E84BF17EA}"/>
                </a:ext>
              </a:extLst>
            </p:cNvPr>
            <p:cNvGrpSpPr/>
            <p:nvPr/>
          </p:nvGrpSpPr>
          <p:grpSpPr>
            <a:xfrm>
              <a:off x="0" y="4302125"/>
              <a:ext cx="9144000" cy="841375"/>
              <a:chOff x="0" y="4302125"/>
              <a:chExt cx="9144000" cy="841375"/>
            </a:xfrm>
          </p:grpSpPr>
          <p:grpSp>
            <p:nvGrpSpPr>
              <p:cNvPr id="15" name="Group 14">
                <a:extLst>
                  <a:ext uri="{FF2B5EF4-FFF2-40B4-BE49-F238E27FC236}">
                    <a16:creationId xmlns:a16="http://schemas.microsoft.com/office/drawing/2014/main" id="{225A4332-6D33-CC7B-B09A-6281298D8F29}"/>
                  </a:ext>
                </a:extLst>
              </p:cNvPr>
              <p:cNvGrpSpPr/>
              <p:nvPr/>
            </p:nvGrpSpPr>
            <p:grpSpPr>
              <a:xfrm>
                <a:off x="0" y="4302125"/>
                <a:ext cx="9144000" cy="841375"/>
                <a:chOff x="0" y="4302125"/>
                <a:chExt cx="9144000" cy="841375"/>
              </a:xfrm>
            </p:grpSpPr>
            <p:pic>
              <p:nvPicPr>
                <p:cNvPr id="17" name="Picture 2" descr="E:\ELISA\ERLANGGA LISA\2017\TEMPLATE PPT\SMP PPKN kelas X kelompok wajib\SMP PPKN kelas X kelompok wajib.png">
                  <a:extLst>
                    <a:ext uri="{FF2B5EF4-FFF2-40B4-BE49-F238E27FC236}">
                      <a16:creationId xmlns:a16="http://schemas.microsoft.com/office/drawing/2014/main" id="{FAEFE90A-12A0-2E9D-23DE-1C310D74C02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8" name="TextBox 16">
                  <a:extLst>
                    <a:ext uri="{FF2B5EF4-FFF2-40B4-BE49-F238E27FC236}">
                      <a16:creationId xmlns:a16="http://schemas.microsoft.com/office/drawing/2014/main" id="{01592AF9-1C51-8109-7992-E2C6D1B0BE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6" name="Picture 15" descr="A picture containing text&#10;&#10;Description automatically generated">
                <a:extLst>
                  <a:ext uri="{FF2B5EF4-FFF2-40B4-BE49-F238E27FC236}">
                    <a16:creationId xmlns:a16="http://schemas.microsoft.com/office/drawing/2014/main" id="{A5A4D337-AD34-4728-C13A-6DEA261C3E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4" name="Rectangle 13">
              <a:extLst>
                <a:ext uri="{FF2B5EF4-FFF2-40B4-BE49-F238E27FC236}">
                  <a16:creationId xmlns:a16="http://schemas.microsoft.com/office/drawing/2014/main" id="{0C490195-873E-EE3F-D10A-5D82C886E7C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9" name="Google Shape;2260;p38">
            <a:extLst>
              <a:ext uri="{FF2B5EF4-FFF2-40B4-BE49-F238E27FC236}">
                <a16:creationId xmlns:a16="http://schemas.microsoft.com/office/drawing/2014/main" id="{269CBAC2-E8B8-8427-297B-263EC478E984}"/>
              </a:ext>
            </a:extLst>
          </p:cNvPr>
          <p:cNvSpPr txBox="1">
            <a:spLocks/>
          </p:cNvSpPr>
          <p:nvPr/>
        </p:nvSpPr>
        <p:spPr>
          <a:xfrm>
            <a:off x="130122" y="1714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06</a:t>
            </a:r>
          </a:p>
        </p:txBody>
      </p:sp>
      <p:sp>
        <p:nvSpPr>
          <p:cNvPr id="20" name="Google Shape;2259;p38">
            <a:extLst>
              <a:ext uri="{FF2B5EF4-FFF2-40B4-BE49-F238E27FC236}">
                <a16:creationId xmlns:a16="http://schemas.microsoft.com/office/drawing/2014/main" id="{9CE72282-C417-DCFD-FA53-D7392CB316A5}"/>
              </a:ext>
            </a:extLst>
          </p:cNvPr>
          <p:cNvSpPr txBox="1">
            <a:spLocks/>
          </p:cNvSpPr>
          <p:nvPr/>
        </p:nvSpPr>
        <p:spPr>
          <a:xfrm>
            <a:off x="838455" y="217035"/>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per </a:t>
            </a:r>
            <a:r>
              <a:rPr lang="en-US" sz="1600" dirty="0" err="1">
                <a:solidFill>
                  <a:schemeClr val="tx2"/>
                </a:solidFill>
                <a:latin typeface="Hiragino Kaku Gothic StdN W8" panose="020B0800000000000000" pitchFamily="34" charset="-128"/>
                <a:ea typeface="Hiragino Kaku Gothic StdN W8" panose="020B0800000000000000" pitchFamily="34" charset="-128"/>
              </a:rPr>
              <a:t>Kapita</a:t>
            </a:r>
            <a:endParaRPr lang="en-US" sz="1600" dirty="0">
              <a:solidFill>
                <a:schemeClr val="tx2"/>
              </a:solidFill>
              <a:latin typeface="Hiragino Kaku Gothic StdN W8" panose="020B0800000000000000" pitchFamily="34" charset="-128"/>
              <a:ea typeface="Hiragino Kaku Gothic StdN W8" panose="020B0800000000000000" pitchFamily="34" charset="-128"/>
            </a:endParaRPr>
          </a:p>
        </p:txBody>
      </p:sp>
      <p:sp>
        <p:nvSpPr>
          <p:cNvPr id="7" name="TextBox 6">
            <a:extLst>
              <a:ext uri="{FF2B5EF4-FFF2-40B4-BE49-F238E27FC236}">
                <a16:creationId xmlns:a16="http://schemas.microsoft.com/office/drawing/2014/main" id="{B4CB1139-E508-6FE0-67B2-A357E396EAFC}"/>
              </a:ext>
            </a:extLst>
          </p:cNvPr>
          <p:cNvSpPr txBox="1"/>
          <p:nvPr/>
        </p:nvSpPr>
        <p:spPr>
          <a:xfrm>
            <a:off x="838455" y="649975"/>
            <a:ext cx="6862227" cy="307777"/>
          </a:xfrm>
          <a:prstGeom prst="rect">
            <a:avLst/>
          </a:prstGeom>
          <a:noFill/>
        </p:spPr>
        <p:txBody>
          <a:bodyPr wrap="square" rtlCol="0">
            <a:spAutoFit/>
          </a:bodyPr>
          <a:lstStyle/>
          <a:p>
            <a:pPr marL="342900" indent="-342900">
              <a:buFont typeface="+mj-lt"/>
              <a:buAutoNum type="alphaLcPeriod" startAt="3"/>
            </a:pPr>
            <a:r>
              <a:rPr lang="id-ID" sz="1400" b="1" dirty="0">
                <a:solidFill>
                  <a:schemeClr val="tx1"/>
                </a:solidFill>
                <a:latin typeface="Quire Sans Light" panose="020B0302040400020003" pitchFamily="34" charset="0"/>
              </a:rPr>
              <a:t>Perbandingan Pendapatan per Kapita</a:t>
            </a:r>
          </a:p>
        </p:txBody>
      </p:sp>
      <p:sp>
        <p:nvSpPr>
          <p:cNvPr id="2" name="TextBox 1">
            <a:extLst>
              <a:ext uri="{FF2B5EF4-FFF2-40B4-BE49-F238E27FC236}">
                <a16:creationId xmlns:a16="http://schemas.microsoft.com/office/drawing/2014/main" id="{9EFEEC3E-86A3-53C5-9798-8B36D07523A6}"/>
              </a:ext>
            </a:extLst>
          </p:cNvPr>
          <p:cNvSpPr txBox="1"/>
          <p:nvPr/>
        </p:nvSpPr>
        <p:spPr>
          <a:xfrm>
            <a:off x="1219200" y="924525"/>
            <a:ext cx="7391400" cy="2893100"/>
          </a:xfrm>
          <a:prstGeom prst="rect">
            <a:avLst/>
          </a:prstGeom>
          <a:noFill/>
        </p:spPr>
        <p:txBody>
          <a:bodyPr wrap="square" rtlCol="0">
            <a:spAutoFit/>
          </a:bodyPr>
          <a:lstStyle/>
          <a:p>
            <a:pPr algn="just"/>
            <a:r>
              <a:rPr lang="id-ID" sz="1400" dirty="0">
                <a:latin typeface="Quire Sans Light" panose="020B0302040400020003" pitchFamily="34" charset="0"/>
              </a:rPr>
              <a:t>Berkaitan dengan tingkat kemakmuran negara berdasarkan pendapatan nasional, Bank Dunia (World Bank) membedakan pendapatan per kapita negara-negara di dunia dalam empat kelompok, yaitu sebagai berikut.</a:t>
            </a:r>
          </a:p>
          <a:p>
            <a:pPr marL="342900" indent="-342900" algn="just">
              <a:buFont typeface="+mj-lt"/>
              <a:buAutoNum type="arabicParenR"/>
            </a:pPr>
            <a:r>
              <a:rPr lang="id-ID" sz="1400" dirty="0">
                <a:latin typeface="Quire Sans Light" panose="020B0302040400020003" pitchFamily="34" charset="0"/>
              </a:rPr>
              <a:t>Kelompok negara berpendapatan rendah </a:t>
            </a:r>
            <a:r>
              <a:rPr lang="id-ID" sz="1400" i="1" dirty="0">
                <a:latin typeface="Quire Sans Light" panose="020B0302040400020003" pitchFamily="34" charset="0"/>
              </a:rPr>
              <a:t>(</a:t>
            </a:r>
            <a:r>
              <a:rPr lang="id-ID" sz="1400" i="1" dirty="0" err="1">
                <a:latin typeface="Quire Sans Light" panose="020B0302040400020003" pitchFamily="34" charset="0"/>
              </a:rPr>
              <a:t>low</a:t>
            </a:r>
            <a:r>
              <a:rPr lang="id-ID" sz="1400" i="1" dirty="0">
                <a:latin typeface="Quire Sans Light" panose="020B0302040400020003" pitchFamily="34" charset="0"/>
              </a:rPr>
              <a:t> </a:t>
            </a:r>
            <a:r>
              <a:rPr lang="id-ID" sz="1400" i="1" dirty="0" err="1">
                <a:latin typeface="Quire Sans Light" panose="020B0302040400020003" pitchFamily="34" charset="0"/>
              </a:rPr>
              <a:t>income</a:t>
            </a:r>
            <a:r>
              <a:rPr lang="id-ID" sz="1400" i="1" dirty="0">
                <a:latin typeface="Quire Sans Light" panose="020B0302040400020003" pitchFamily="34" charset="0"/>
              </a:rPr>
              <a:t> </a:t>
            </a:r>
            <a:r>
              <a:rPr lang="id-ID" sz="1400" i="1" dirty="0" err="1">
                <a:latin typeface="Quire Sans Light" panose="020B0302040400020003" pitchFamily="34" charset="0"/>
              </a:rPr>
              <a:t>economies</a:t>
            </a:r>
            <a:r>
              <a:rPr lang="id-ID" sz="1400" i="1" dirty="0">
                <a:latin typeface="Quire Sans Light" panose="020B0302040400020003" pitchFamily="34" charset="0"/>
              </a:rPr>
              <a:t>), </a:t>
            </a:r>
            <a:r>
              <a:rPr lang="id-ID" sz="1400" dirty="0">
                <a:latin typeface="Quire Sans Light" panose="020B0302040400020003" pitchFamily="34" charset="0"/>
              </a:rPr>
              <a:t>negara yang memiliki pendapatan per kapita ≤ $1.046.</a:t>
            </a:r>
          </a:p>
          <a:p>
            <a:pPr marL="342900" indent="-342900" algn="just">
              <a:buFont typeface="+mj-lt"/>
              <a:buAutoNum type="arabicParenR"/>
            </a:pPr>
            <a:r>
              <a:rPr lang="id-ID" sz="1400" dirty="0">
                <a:latin typeface="Quire Sans Light" panose="020B0302040400020003" pitchFamily="34" charset="0"/>
              </a:rPr>
              <a:t>Kelompok negara yang berpendapatan menengah bawah </a:t>
            </a:r>
            <a:r>
              <a:rPr lang="id-ID" sz="1400" i="1" dirty="0">
                <a:latin typeface="Quire Sans Light" panose="020B0302040400020003" pitchFamily="34" charset="0"/>
              </a:rPr>
              <a:t>(</a:t>
            </a:r>
            <a:r>
              <a:rPr lang="id-ID" sz="1400" i="1" dirty="0" err="1">
                <a:latin typeface="Quire Sans Light" panose="020B0302040400020003" pitchFamily="34" charset="0"/>
              </a:rPr>
              <a:t>lower</a:t>
            </a:r>
            <a:r>
              <a:rPr lang="id-ID" sz="1400" i="1" dirty="0">
                <a:latin typeface="Quire Sans Light" panose="020B0302040400020003" pitchFamily="34" charset="0"/>
              </a:rPr>
              <a:t> </a:t>
            </a:r>
            <a:r>
              <a:rPr lang="id-ID" sz="1400" i="1" dirty="0" err="1">
                <a:latin typeface="Quire Sans Light" panose="020B0302040400020003" pitchFamily="34" charset="0"/>
              </a:rPr>
              <a:t>middle</a:t>
            </a:r>
            <a:r>
              <a:rPr lang="id-ID" sz="1400" i="1" dirty="0">
                <a:latin typeface="Quire Sans Light" panose="020B0302040400020003" pitchFamily="34" charset="0"/>
              </a:rPr>
              <a:t> </a:t>
            </a:r>
            <a:r>
              <a:rPr lang="id-ID" sz="1400" i="1" dirty="0" err="1">
                <a:latin typeface="Quire Sans Light" panose="020B0302040400020003" pitchFamily="34" charset="0"/>
              </a:rPr>
              <a:t>income</a:t>
            </a:r>
            <a:r>
              <a:rPr lang="id-ID" sz="1400" i="1" dirty="0">
                <a:latin typeface="Quire Sans Light" panose="020B0302040400020003" pitchFamily="34" charset="0"/>
              </a:rPr>
              <a:t> </a:t>
            </a:r>
            <a:r>
              <a:rPr lang="id-ID" sz="1400" i="1" dirty="0" err="1">
                <a:latin typeface="Quire Sans Light" panose="020B0302040400020003" pitchFamily="34" charset="0"/>
              </a:rPr>
              <a:t>economies</a:t>
            </a:r>
            <a:r>
              <a:rPr lang="id-ID" sz="1400" i="1" dirty="0">
                <a:latin typeface="Quire Sans Light" panose="020B0302040400020003" pitchFamily="34" charset="0"/>
              </a:rPr>
              <a:t>), </a:t>
            </a:r>
            <a:r>
              <a:rPr lang="id-ID" sz="1400" dirty="0">
                <a:latin typeface="Quire Sans Light" panose="020B0302040400020003" pitchFamily="34" charset="0"/>
              </a:rPr>
              <a:t>negara-negara yang memiliki pendapatan per kapita antara $1,046–$4.096.</a:t>
            </a:r>
          </a:p>
          <a:p>
            <a:pPr marL="342900" indent="-342900" algn="just">
              <a:buFont typeface="+mj-lt"/>
              <a:buAutoNum type="arabicParenR"/>
            </a:pPr>
            <a:r>
              <a:rPr lang="id-ID" sz="1400" dirty="0">
                <a:latin typeface="Quire Sans Light" panose="020B0302040400020003" pitchFamily="34" charset="0"/>
              </a:rPr>
              <a:t>Kelompok negara yang berpendapatan menengah atas </a:t>
            </a:r>
            <a:r>
              <a:rPr lang="id-ID" sz="1400" i="1" dirty="0">
                <a:latin typeface="Quire Sans Light" panose="020B0302040400020003" pitchFamily="34" charset="0"/>
              </a:rPr>
              <a:t>(</a:t>
            </a:r>
            <a:r>
              <a:rPr lang="id-ID" sz="1400" i="1" dirty="0" err="1">
                <a:latin typeface="Quire Sans Light" panose="020B0302040400020003" pitchFamily="34" charset="0"/>
              </a:rPr>
              <a:t>upper</a:t>
            </a:r>
            <a:r>
              <a:rPr lang="id-ID" sz="1400" i="1" dirty="0">
                <a:latin typeface="Quire Sans Light" panose="020B0302040400020003" pitchFamily="34" charset="0"/>
              </a:rPr>
              <a:t> </a:t>
            </a:r>
            <a:r>
              <a:rPr lang="id-ID" sz="1400" i="1" dirty="0" err="1">
                <a:latin typeface="Quire Sans Light" panose="020B0302040400020003" pitchFamily="34" charset="0"/>
              </a:rPr>
              <a:t>middle</a:t>
            </a:r>
            <a:r>
              <a:rPr lang="id-ID" sz="1400" i="1" dirty="0">
                <a:latin typeface="Quire Sans Light" panose="020B0302040400020003" pitchFamily="34" charset="0"/>
              </a:rPr>
              <a:t> </a:t>
            </a:r>
            <a:r>
              <a:rPr lang="id-ID" sz="1400" i="1" dirty="0" err="1">
                <a:latin typeface="Quire Sans Light" panose="020B0302040400020003" pitchFamily="34" charset="0"/>
              </a:rPr>
              <a:t>income</a:t>
            </a:r>
            <a:r>
              <a:rPr lang="id-ID" sz="1400" i="1" dirty="0">
                <a:latin typeface="Quire Sans Light" panose="020B0302040400020003" pitchFamily="34" charset="0"/>
              </a:rPr>
              <a:t> </a:t>
            </a:r>
            <a:r>
              <a:rPr lang="id-ID" sz="1400" i="1" dirty="0" err="1">
                <a:latin typeface="Quire Sans Light" panose="020B0302040400020003" pitchFamily="34" charset="0"/>
              </a:rPr>
              <a:t>economies</a:t>
            </a:r>
            <a:r>
              <a:rPr lang="id-ID" sz="1400" i="1" dirty="0">
                <a:latin typeface="Quire Sans Light" panose="020B0302040400020003" pitchFamily="34" charset="0"/>
              </a:rPr>
              <a:t>), </a:t>
            </a:r>
            <a:r>
              <a:rPr lang="id-ID" sz="1400" dirty="0">
                <a:latin typeface="Quire Sans Light" panose="020B0302040400020003" pitchFamily="34" charset="0"/>
              </a:rPr>
              <a:t>negara-negara yang memiliki pendapatan per kapita antara $4.096–$12.696.</a:t>
            </a:r>
          </a:p>
          <a:p>
            <a:pPr marL="342900" indent="-342900" algn="just">
              <a:buFont typeface="+mj-lt"/>
              <a:buAutoNum type="arabicParenR"/>
            </a:pPr>
            <a:r>
              <a:rPr lang="id-ID" sz="1400" dirty="0">
                <a:latin typeface="Quire Sans Light" panose="020B0302040400020003" pitchFamily="34" charset="0"/>
              </a:rPr>
              <a:t>Kelompok negara yang berpendapatan tinggi </a:t>
            </a:r>
            <a:r>
              <a:rPr lang="id-ID" sz="1400" i="1" dirty="0">
                <a:latin typeface="Quire Sans Light" panose="020B0302040400020003" pitchFamily="34" charset="0"/>
              </a:rPr>
              <a:t>(</a:t>
            </a:r>
            <a:r>
              <a:rPr lang="id-ID" sz="1400" i="1" dirty="0" err="1">
                <a:latin typeface="Quire Sans Light" panose="020B0302040400020003" pitchFamily="34" charset="0"/>
              </a:rPr>
              <a:t>high</a:t>
            </a:r>
            <a:r>
              <a:rPr lang="id-ID" sz="1400" i="1" dirty="0">
                <a:latin typeface="Quire Sans Light" panose="020B0302040400020003" pitchFamily="34" charset="0"/>
              </a:rPr>
              <a:t> </a:t>
            </a:r>
            <a:r>
              <a:rPr lang="id-ID" sz="1400" i="1" dirty="0" err="1">
                <a:latin typeface="Quire Sans Light" panose="020B0302040400020003" pitchFamily="34" charset="0"/>
              </a:rPr>
              <a:t>income</a:t>
            </a:r>
            <a:r>
              <a:rPr lang="id-ID" sz="1400" i="1" dirty="0">
                <a:latin typeface="Quire Sans Light" panose="020B0302040400020003" pitchFamily="34" charset="0"/>
              </a:rPr>
              <a:t> </a:t>
            </a:r>
            <a:r>
              <a:rPr lang="id-ID" sz="1400" i="1" dirty="0" err="1">
                <a:latin typeface="Quire Sans Light" panose="020B0302040400020003" pitchFamily="34" charset="0"/>
              </a:rPr>
              <a:t>economies</a:t>
            </a:r>
            <a:r>
              <a:rPr lang="id-ID" sz="1400" i="1" dirty="0">
                <a:latin typeface="Quire Sans Light" panose="020B0302040400020003" pitchFamily="34" charset="0"/>
              </a:rPr>
              <a:t>), </a:t>
            </a:r>
            <a:r>
              <a:rPr lang="id-ID" sz="1400" dirty="0">
                <a:latin typeface="Quire Sans Light" panose="020B0302040400020003" pitchFamily="34" charset="0"/>
              </a:rPr>
              <a:t>negara-negara yang memiliki pendapatan per kapita ≥ $12.696. </a:t>
            </a:r>
            <a:endParaRPr lang="id-ID" sz="1400" i="1" dirty="0">
              <a:latin typeface="Quire Sans Light" panose="020B0302040400020003" pitchFamily="34" charset="0"/>
            </a:endParaRPr>
          </a:p>
          <a:p>
            <a:pPr algn="just"/>
            <a:r>
              <a:rPr lang="id-ID" sz="1400" dirty="0">
                <a:latin typeface="Quire Sans Light" panose="020B0302040400020003" pitchFamily="34" charset="0"/>
              </a:rPr>
              <a:t>Pada tahun 2022, BPS mencatat pendapatan per kapita Indonesia sebesar US$4.783,9, Indonesia termasuk negara yang berpendapatan menengah atas. </a:t>
            </a:r>
          </a:p>
        </p:txBody>
      </p:sp>
    </p:spTree>
    <p:extLst>
      <p:ext uri="{BB962C8B-B14F-4D97-AF65-F5344CB8AC3E}">
        <p14:creationId xmlns:p14="http://schemas.microsoft.com/office/powerpoint/2010/main" val="5694128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A36857-3994-9ABC-1B33-78B387DDFC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6369" y="1085507"/>
            <a:ext cx="2450831" cy="2450831"/>
          </a:xfrm>
          <a:prstGeom prst="rect">
            <a:avLst/>
          </a:prstGeom>
        </p:spPr>
      </p:pic>
      <p:sp>
        <p:nvSpPr>
          <p:cNvPr id="9" name="Google Shape;171;p32">
            <a:extLst>
              <a:ext uri="{FF2B5EF4-FFF2-40B4-BE49-F238E27FC236}">
                <a16:creationId xmlns:a16="http://schemas.microsoft.com/office/drawing/2014/main" id="{E43C51A3-EE79-0AB7-1D1C-EC93F814AEB2}"/>
              </a:ext>
            </a:extLst>
          </p:cNvPr>
          <p:cNvSpPr/>
          <p:nvPr/>
        </p:nvSpPr>
        <p:spPr>
          <a:xfrm>
            <a:off x="1066800" y="1866629"/>
            <a:ext cx="4495800" cy="888588"/>
          </a:xfrm>
          <a:prstGeom prst="roundRect">
            <a:avLst>
              <a:gd name="adj" fmla="val 50000"/>
            </a:avLst>
          </a:prstGeom>
          <a:solidFill>
            <a:srgbClr val="D78857"/>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2800" dirty="0">
                <a:solidFill>
                  <a:schemeClr val="bg1"/>
                </a:solidFill>
                <a:latin typeface="Cooper Black" panose="0208090404030B020404" pitchFamily="18" charset="77"/>
              </a:rPr>
              <a:t>B. </a:t>
            </a:r>
            <a:r>
              <a:rPr lang="en-US" sz="2800" dirty="0" err="1">
                <a:solidFill>
                  <a:schemeClr val="bg1"/>
                </a:solidFill>
                <a:latin typeface="Cooper Black" panose="0208090404030B020404" pitchFamily="18" charset="77"/>
              </a:rPr>
              <a:t>Distribusi</a:t>
            </a:r>
            <a:r>
              <a:rPr lang="en-US" sz="2800" dirty="0">
                <a:solidFill>
                  <a:schemeClr val="bg1"/>
                </a:solidFill>
                <a:latin typeface="Cooper Black" panose="0208090404030B020404" pitchFamily="18" charset="77"/>
              </a:rPr>
              <a:t> </a:t>
            </a:r>
            <a:r>
              <a:rPr lang="en-US" sz="2800" dirty="0" err="1">
                <a:solidFill>
                  <a:schemeClr val="bg1"/>
                </a:solidFill>
                <a:latin typeface="Cooper Black" panose="0208090404030B020404" pitchFamily="18" charset="77"/>
              </a:rPr>
              <a:t>Pendapatan</a:t>
            </a:r>
            <a:r>
              <a:rPr lang="en-US" sz="2800" dirty="0">
                <a:solidFill>
                  <a:schemeClr val="bg1"/>
                </a:solidFill>
                <a:latin typeface="Cooper Black" panose="0208090404030B020404" pitchFamily="18" charset="77"/>
              </a:rPr>
              <a:t> Nasional</a:t>
            </a:r>
            <a:endParaRPr sz="2800" dirty="0">
              <a:solidFill>
                <a:schemeClr val="bg1"/>
              </a:solidFill>
              <a:latin typeface="Cooper Black" panose="0208090404030B020404" pitchFamily="18" charset="77"/>
            </a:endParaRPr>
          </a:p>
        </p:txBody>
      </p:sp>
      <p:grpSp>
        <p:nvGrpSpPr>
          <p:cNvPr id="10" name="Group 9">
            <a:extLst>
              <a:ext uri="{FF2B5EF4-FFF2-40B4-BE49-F238E27FC236}">
                <a16:creationId xmlns:a16="http://schemas.microsoft.com/office/drawing/2014/main" id="{032DC601-C325-D732-56C3-FE4AAE5D0C20}"/>
              </a:ext>
            </a:extLst>
          </p:cNvPr>
          <p:cNvGrpSpPr/>
          <p:nvPr/>
        </p:nvGrpSpPr>
        <p:grpSpPr>
          <a:xfrm>
            <a:off x="0" y="4302125"/>
            <a:ext cx="9144000" cy="841375"/>
            <a:chOff x="0" y="4302125"/>
            <a:chExt cx="9144000" cy="841375"/>
          </a:xfrm>
        </p:grpSpPr>
        <p:grpSp>
          <p:nvGrpSpPr>
            <p:cNvPr id="11" name="Group 10">
              <a:extLst>
                <a:ext uri="{FF2B5EF4-FFF2-40B4-BE49-F238E27FC236}">
                  <a16:creationId xmlns:a16="http://schemas.microsoft.com/office/drawing/2014/main" id="{7C084D7B-C8B9-ACBC-0C18-6F423CD8538C}"/>
                </a:ext>
              </a:extLst>
            </p:cNvPr>
            <p:cNvGrpSpPr/>
            <p:nvPr/>
          </p:nvGrpSpPr>
          <p:grpSpPr>
            <a:xfrm>
              <a:off x="0" y="4302125"/>
              <a:ext cx="9144000" cy="841375"/>
              <a:chOff x="0" y="4302125"/>
              <a:chExt cx="9144000" cy="841375"/>
            </a:xfrm>
          </p:grpSpPr>
          <p:grpSp>
            <p:nvGrpSpPr>
              <p:cNvPr id="13" name="Group 12">
                <a:extLst>
                  <a:ext uri="{FF2B5EF4-FFF2-40B4-BE49-F238E27FC236}">
                    <a16:creationId xmlns:a16="http://schemas.microsoft.com/office/drawing/2014/main" id="{DD87DDB6-F778-F0EA-2780-4DE5B55320AD}"/>
                  </a:ext>
                </a:extLst>
              </p:cNvPr>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a:extLst>
                    <a:ext uri="{FF2B5EF4-FFF2-40B4-BE49-F238E27FC236}">
                      <a16:creationId xmlns:a16="http://schemas.microsoft.com/office/drawing/2014/main" id="{EE91B3B1-97EE-515B-DB2A-63E0D096C60A}"/>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6" name="TextBox 16">
                  <a:extLst>
                    <a:ext uri="{FF2B5EF4-FFF2-40B4-BE49-F238E27FC236}">
                      <a16:creationId xmlns:a16="http://schemas.microsoft.com/office/drawing/2014/main" id="{CC5ECC91-98F8-04AC-4CF5-81FC8D5E293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4" name="Picture 13" descr="A picture containing text&#10;&#10;Description automatically generated">
                <a:extLst>
                  <a:ext uri="{FF2B5EF4-FFF2-40B4-BE49-F238E27FC236}">
                    <a16:creationId xmlns:a16="http://schemas.microsoft.com/office/drawing/2014/main" id="{162C9DA1-B6E2-77CF-E769-7BB5CC97052C}"/>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a:extLst>
                <a:ext uri="{FF2B5EF4-FFF2-40B4-BE49-F238E27FC236}">
                  <a16:creationId xmlns:a16="http://schemas.microsoft.com/office/drawing/2014/main" id="{94D0591C-F72D-D851-A7A6-D345880D51F2}"/>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Tree>
    <p:extLst>
      <p:ext uri="{BB962C8B-B14F-4D97-AF65-F5344CB8AC3E}">
        <p14:creationId xmlns:p14="http://schemas.microsoft.com/office/powerpoint/2010/main" val="12016266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EFFD855-3C04-4C49-F332-7830619D805D}"/>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25A1ACD-23E5-E03D-1AB8-87D81AC09379}"/>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1D64A2C8-7514-2766-536A-5884AE50BC81}"/>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F1492B32-38D1-773C-B13B-4DDC24D939E5}"/>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64E20243-F7E7-6AFF-8647-CD36A93969D5}"/>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C37EB2FF-E440-3CB5-E32A-BFB1BFC33CAA}"/>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D8C8FE1B-39B9-286C-8814-0BFA8EE1FAA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TextBox 8">
            <a:extLst>
              <a:ext uri="{FF2B5EF4-FFF2-40B4-BE49-F238E27FC236}">
                <a16:creationId xmlns:a16="http://schemas.microsoft.com/office/drawing/2014/main" id="{9B85B137-3199-DE46-528B-7C2BD2014E82}"/>
              </a:ext>
            </a:extLst>
          </p:cNvPr>
          <p:cNvSpPr txBox="1"/>
          <p:nvPr/>
        </p:nvSpPr>
        <p:spPr>
          <a:xfrm>
            <a:off x="1600200" y="209550"/>
            <a:ext cx="7086600" cy="738664"/>
          </a:xfrm>
          <a:prstGeom prst="rect">
            <a:avLst/>
          </a:prstGeom>
          <a:noFill/>
        </p:spPr>
        <p:txBody>
          <a:bodyPr wrap="square" rtlCol="0">
            <a:spAutoFit/>
          </a:bodyPr>
          <a:lstStyle/>
          <a:p>
            <a:pPr algn="just"/>
            <a:r>
              <a:rPr lang="id-ID" sz="1400" dirty="0">
                <a:latin typeface="Quire Sans" panose="020B0502040400020003" pitchFamily="34" charset="0"/>
                <a:cs typeface="Quire Sans" panose="020B0502040400020003" pitchFamily="34" charset="0"/>
              </a:rPr>
              <a:t>Distribusi pendapatan nasional merupakan suatu pokok bahasan ekonomi makro yang sangat penting karena berhubungan dengan unsur keadilan, pembangunan, pertumbuhan, dan masa depan dalam pembangunan ekonomi berkelanjutan. </a:t>
            </a:r>
          </a:p>
        </p:txBody>
      </p:sp>
      <p:sp>
        <p:nvSpPr>
          <p:cNvPr id="10" name="Google Shape;577;p38">
            <a:extLst>
              <a:ext uri="{FF2B5EF4-FFF2-40B4-BE49-F238E27FC236}">
                <a16:creationId xmlns:a16="http://schemas.microsoft.com/office/drawing/2014/main" id="{41DC1195-FBE7-7FE1-99C8-720C3E2AEE5B}"/>
              </a:ext>
            </a:extLst>
          </p:cNvPr>
          <p:cNvSpPr txBox="1">
            <a:spLocks/>
          </p:cNvSpPr>
          <p:nvPr/>
        </p:nvSpPr>
        <p:spPr>
          <a:xfrm>
            <a:off x="853543" y="691382"/>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chemeClr val="tx2"/>
                </a:solidFill>
                <a:latin typeface="DM Sans" pitchFamily="2" charset="77"/>
              </a:rPr>
              <a:t>01</a:t>
            </a:r>
          </a:p>
        </p:txBody>
      </p:sp>
      <p:cxnSp>
        <p:nvCxnSpPr>
          <p:cNvPr id="11" name="Google Shape;579;p38">
            <a:extLst>
              <a:ext uri="{FF2B5EF4-FFF2-40B4-BE49-F238E27FC236}">
                <a16:creationId xmlns:a16="http://schemas.microsoft.com/office/drawing/2014/main" id="{6D349549-8054-359D-B581-0F4511079B6D}"/>
              </a:ext>
            </a:extLst>
          </p:cNvPr>
          <p:cNvCxnSpPr>
            <a:cxnSpLocks/>
          </p:cNvCxnSpPr>
          <p:nvPr/>
        </p:nvCxnSpPr>
        <p:spPr>
          <a:xfrm>
            <a:off x="1095969" y="1280094"/>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12" name="TextBox 11">
            <a:extLst>
              <a:ext uri="{FF2B5EF4-FFF2-40B4-BE49-F238E27FC236}">
                <a16:creationId xmlns:a16="http://schemas.microsoft.com/office/drawing/2014/main" id="{74D7136B-2827-D1EB-2991-F5856D93E3F7}"/>
              </a:ext>
            </a:extLst>
          </p:cNvPr>
          <p:cNvSpPr txBox="1"/>
          <p:nvPr/>
        </p:nvSpPr>
        <p:spPr>
          <a:xfrm>
            <a:off x="1918447" y="1110817"/>
            <a:ext cx="4832685" cy="338554"/>
          </a:xfrm>
          <a:prstGeom prst="rect">
            <a:avLst/>
          </a:prstGeom>
          <a:noFill/>
        </p:spPr>
        <p:txBody>
          <a:bodyPr wrap="square" rtlCol="0">
            <a:spAutoFit/>
          </a:bodyPr>
          <a:lstStyle/>
          <a:p>
            <a:r>
              <a:rPr lang="id-ID" sz="1600" b="1" dirty="0">
                <a:solidFill>
                  <a:schemeClr val="bg2">
                    <a:lumMod val="25000"/>
                  </a:schemeClr>
                </a:solidFill>
                <a:latin typeface="DM Sans" pitchFamily="2" charset="77"/>
              </a:rPr>
              <a:t>Kesenjangan Ekonomi</a:t>
            </a:r>
          </a:p>
        </p:txBody>
      </p:sp>
      <p:sp>
        <p:nvSpPr>
          <p:cNvPr id="13" name="TextBox 12">
            <a:extLst>
              <a:ext uri="{FF2B5EF4-FFF2-40B4-BE49-F238E27FC236}">
                <a16:creationId xmlns:a16="http://schemas.microsoft.com/office/drawing/2014/main" id="{513D3F90-AAE4-595A-773D-52BDF9A240A8}"/>
              </a:ext>
            </a:extLst>
          </p:cNvPr>
          <p:cNvSpPr txBox="1"/>
          <p:nvPr/>
        </p:nvSpPr>
        <p:spPr>
          <a:xfrm>
            <a:off x="1062318" y="1453503"/>
            <a:ext cx="5562600" cy="307777"/>
          </a:xfrm>
          <a:prstGeom prst="rect">
            <a:avLst/>
          </a:prstGeom>
          <a:noFill/>
        </p:spPr>
        <p:txBody>
          <a:bodyPr wrap="square" rtlCol="0">
            <a:spAutoFit/>
          </a:bodyPr>
          <a:lstStyle/>
          <a:p>
            <a:pPr marL="342900" indent="-342900">
              <a:buFont typeface="+mj-lt"/>
              <a:buAutoNum type="alphaLcPeriod"/>
            </a:pPr>
            <a:r>
              <a:rPr lang="id-ID" sz="1400" dirty="0">
                <a:latin typeface="Quire Sans" panose="020B0502040400020003" pitchFamily="34" charset="0"/>
                <a:cs typeface="Quire Sans" panose="020B0502040400020003" pitchFamily="34" charset="0"/>
              </a:rPr>
              <a:t>Hakikat Kesenjangan Ekonomi</a:t>
            </a:r>
          </a:p>
        </p:txBody>
      </p:sp>
      <p:sp>
        <p:nvSpPr>
          <p:cNvPr id="14" name="TextBox 13">
            <a:extLst>
              <a:ext uri="{FF2B5EF4-FFF2-40B4-BE49-F238E27FC236}">
                <a16:creationId xmlns:a16="http://schemas.microsoft.com/office/drawing/2014/main" id="{54482EA0-9185-7746-7603-25B0F2E0B934}"/>
              </a:ext>
            </a:extLst>
          </p:cNvPr>
          <p:cNvSpPr txBox="1"/>
          <p:nvPr/>
        </p:nvSpPr>
        <p:spPr>
          <a:xfrm>
            <a:off x="1396821" y="1676472"/>
            <a:ext cx="7289979" cy="1384995"/>
          </a:xfrm>
          <a:prstGeom prst="rect">
            <a:avLst/>
          </a:prstGeom>
          <a:noFill/>
        </p:spPr>
        <p:txBody>
          <a:bodyPr wrap="square" rtlCol="0">
            <a:spAutoFit/>
          </a:bodyPr>
          <a:lstStyle/>
          <a:p>
            <a:pPr algn="just"/>
            <a:r>
              <a:rPr lang="id-ID" sz="1400" dirty="0">
                <a:latin typeface="Quire Sans Light" panose="020B0302040400020003" pitchFamily="34" charset="0"/>
              </a:rPr>
              <a:t>Kesenjangan ekonomi adalah terjadinya ketimpangan distribusi pendapatan antara kelompok masyarakat berpenghasilan tinggi dan kelompok masyarakat berpenghasilan rendah. Menurut </a:t>
            </a:r>
            <a:r>
              <a:rPr lang="id-ID" sz="1400" b="1" dirty="0">
                <a:latin typeface="Quire Sans" panose="020B0502040400020003" pitchFamily="34" charset="0"/>
                <a:cs typeface="Quire Sans" panose="020B0502040400020003" pitchFamily="34" charset="0"/>
              </a:rPr>
              <a:t>Robert </a:t>
            </a:r>
            <a:r>
              <a:rPr lang="id-ID" sz="1400" b="1" dirty="0" err="1">
                <a:latin typeface="Quire Sans" panose="020B0502040400020003" pitchFamily="34" charset="0"/>
                <a:cs typeface="Quire Sans" panose="020B0502040400020003" pitchFamily="34" charset="0"/>
              </a:rPr>
              <a:t>Baldwin</a:t>
            </a:r>
            <a:r>
              <a:rPr lang="id-ID" sz="1400" dirty="0">
                <a:latin typeface="Quire Sans Light" panose="020B0302040400020003" pitchFamily="34" charset="0"/>
                <a:cs typeface="Quire Sans" panose="020B0502040400020003" pitchFamily="34" charset="0"/>
              </a:rPr>
              <a:t>, kesenjangan ekonomi merupakan adanya selisih atau perbedaan kemakmuran ekonomi antara yang kaya dengan yang miskin, yang </a:t>
            </a:r>
            <a:r>
              <a:rPr lang="id-ID" sz="1400" dirty="0" err="1">
                <a:latin typeface="Quire Sans Light" panose="020B0302040400020003" pitchFamily="34" charset="0"/>
                <a:cs typeface="Quire Sans" panose="020B0502040400020003" pitchFamily="34" charset="0"/>
              </a:rPr>
              <a:t>tecermin</a:t>
            </a:r>
            <a:r>
              <a:rPr lang="id-ID" sz="1400" dirty="0">
                <a:latin typeface="Quire Sans Light" panose="020B0302040400020003" pitchFamily="34" charset="0"/>
                <a:cs typeface="Quire Sans" panose="020B0502040400020003" pitchFamily="34" charset="0"/>
              </a:rPr>
              <a:t> dari adanya perbedaan pendapatan. </a:t>
            </a:r>
            <a:r>
              <a:rPr lang="id-ID" sz="1400" dirty="0">
                <a:latin typeface="Quire Sans Light" panose="020B0302040400020003" pitchFamily="34" charset="0"/>
              </a:rPr>
              <a:t>Kesenjangan ekonomi sejatinya dibedakan dengan kekayaan dan kemiskinan. </a:t>
            </a:r>
          </a:p>
        </p:txBody>
      </p:sp>
      <p:sp>
        <p:nvSpPr>
          <p:cNvPr id="17" name="TextBox 16">
            <a:extLst>
              <a:ext uri="{FF2B5EF4-FFF2-40B4-BE49-F238E27FC236}">
                <a16:creationId xmlns:a16="http://schemas.microsoft.com/office/drawing/2014/main" id="{4A568B8E-7AE4-827C-F504-3FB6DF7AAEF2}"/>
              </a:ext>
            </a:extLst>
          </p:cNvPr>
          <p:cNvSpPr txBox="1"/>
          <p:nvPr/>
        </p:nvSpPr>
        <p:spPr>
          <a:xfrm>
            <a:off x="1069610" y="3054156"/>
            <a:ext cx="5562600" cy="307777"/>
          </a:xfrm>
          <a:prstGeom prst="rect">
            <a:avLst/>
          </a:prstGeom>
          <a:noFill/>
        </p:spPr>
        <p:txBody>
          <a:bodyPr wrap="square" rtlCol="0">
            <a:spAutoFit/>
          </a:bodyPr>
          <a:lstStyle/>
          <a:p>
            <a:pPr marL="342900" indent="-342900">
              <a:buFont typeface="+mj-lt"/>
              <a:buAutoNum type="alphaLcPeriod" startAt="2"/>
            </a:pPr>
            <a:r>
              <a:rPr lang="id-ID" sz="1400" dirty="0">
                <a:latin typeface="Quire Sans" panose="020B0502040400020003" pitchFamily="34" charset="0"/>
                <a:cs typeface="Quire Sans" panose="020B0502040400020003" pitchFamily="34" charset="0"/>
              </a:rPr>
              <a:t>Penyebab Kesenjangan Ekonomi</a:t>
            </a:r>
          </a:p>
        </p:txBody>
      </p:sp>
      <p:sp>
        <p:nvSpPr>
          <p:cNvPr id="18" name="TextBox 17">
            <a:extLst>
              <a:ext uri="{FF2B5EF4-FFF2-40B4-BE49-F238E27FC236}">
                <a16:creationId xmlns:a16="http://schemas.microsoft.com/office/drawing/2014/main" id="{E695D24E-7173-59DD-EB98-CD6C5A41948E}"/>
              </a:ext>
            </a:extLst>
          </p:cNvPr>
          <p:cNvSpPr txBox="1"/>
          <p:nvPr/>
        </p:nvSpPr>
        <p:spPr>
          <a:xfrm>
            <a:off x="1410622" y="3251431"/>
            <a:ext cx="7289979" cy="738664"/>
          </a:xfrm>
          <a:prstGeom prst="rect">
            <a:avLst/>
          </a:prstGeom>
          <a:noFill/>
        </p:spPr>
        <p:txBody>
          <a:bodyPr wrap="square" rtlCol="0">
            <a:spAutoFit/>
          </a:bodyPr>
          <a:lstStyle/>
          <a:p>
            <a:pPr algn="just"/>
            <a:r>
              <a:rPr lang="id-ID" sz="1400" dirty="0">
                <a:latin typeface="Quire Sans Light" panose="020B0302040400020003" pitchFamily="34" charset="0"/>
              </a:rPr>
              <a:t>Terdapat sejumlah penyebab kesenjangan ekonomi, seperti kondisi demografi, pendidikan, pendapatan yang tidak merata, pembangunan yang tidak merata, dan kurangnya lapangan kerja. </a:t>
            </a:r>
          </a:p>
        </p:txBody>
      </p:sp>
    </p:spTree>
    <p:extLst>
      <p:ext uri="{BB962C8B-B14F-4D97-AF65-F5344CB8AC3E}">
        <p14:creationId xmlns:p14="http://schemas.microsoft.com/office/powerpoint/2010/main" val="32022937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EFFD855-3C04-4C49-F332-7830619D805D}"/>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25A1ACD-23E5-E03D-1AB8-87D81AC09379}"/>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1D64A2C8-7514-2766-536A-5884AE50BC81}"/>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F1492B32-38D1-773C-B13B-4DDC24D939E5}"/>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64E20243-F7E7-6AFF-8647-CD36A93969D5}"/>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C37EB2FF-E440-3CB5-E32A-BFB1BFC33CAA}"/>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D8C8FE1B-39B9-286C-8814-0BFA8EE1FAA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0" name="Google Shape;577;p38">
            <a:extLst>
              <a:ext uri="{FF2B5EF4-FFF2-40B4-BE49-F238E27FC236}">
                <a16:creationId xmlns:a16="http://schemas.microsoft.com/office/drawing/2014/main" id="{41DC1195-FBE7-7FE1-99C8-720C3E2AEE5B}"/>
              </a:ext>
            </a:extLst>
          </p:cNvPr>
          <p:cNvSpPr txBox="1">
            <a:spLocks/>
          </p:cNvSpPr>
          <p:nvPr/>
        </p:nvSpPr>
        <p:spPr>
          <a:xfrm>
            <a:off x="84094" y="206471"/>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chemeClr val="tx2"/>
                </a:solidFill>
                <a:latin typeface="DM Sans" pitchFamily="2" charset="77"/>
              </a:rPr>
              <a:t>02</a:t>
            </a:r>
          </a:p>
        </p:txBody>
      </p:sp>
      <p:cxnSp>
        <p:nvCxnSpPr>
          <p:cNvPr id="11" name="Google Shape;579;p38">
            <a:extLst>
              <a:ext uri="{FF2B5EF4-FFF2-40B4-BE49-F238E27FC236}">
                <a16:creationId xmlns:a16="http://schemas.microsoft.com/office/drawing/2014/main" id="{6D349549-8054-359D-B581-0F4511079B6D}"/>
              </a:ext>
            </a:extLst>
          </p:cNvPr>
          <p:cNvCxnSpPr>
            <a:cxnSpLocks/>
          </p:cNvCxnSpPr>
          <p:nvPr/>
        </p:nvCxnSpPr>
        <p:spPr>
          <a:xfrm>
            <a:off x="322038" y="796648"/>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12" name="TextBox 11">
            <a:extLst>
              <a:ext uri="{FF2B5EF4-FFF2-40B4-BE49-F238E27FC236}">
                <a16:creationId xmlns:a16="http://schemas.microsoft.com/office/drawing/2014/main" id="{74D7136B-2827-D1EB-2991-F5856D93E3F7}"/>
              </a:ext>
            </a:extLst>
          </p:cNvPr>
          <p:cNvSpPr txBox="1"/>
          <p:nvPr/>
        </p:nvSpPr>
        <p:spPr>
          <a:xfrm>
            <a:off x="1144516" y="627371"/>
            <a:ext cx="4832685" cy="584775"/>
          </a:xfrm>
          <a:prstGeom prst="rect">
            <a:avLst/>
          </a:prstGeom>
          <a:noFill/>
        </p:spPr>
        <p:txBody>
          <a:bodyPr wrap="square" rtlCol="0">
            <a:spAutoFit/>
          </a:bodyPr>
          <a:lstStyle/>
          <a:p>
            <a:r>
              <a:rPr lang="id-ID" sz="1600" b="1" dirty="0">
                <a:solidFill>
                  <a:schemeClr val="bg2">
                    <a:lumMod val="25000"/>
                  </a:schemeClr>
                </a:solidFill>
                <a:latin typeface="DM Sans" pitchFamily="2" charset="77"/>
              </a:rPr>
              <a:t>Pentingnya Distribusi Pendapatan Nasional untuk Pembangunan Ekonomi Suatu Negara</a:t>
            </a:r>
          </a:p>
        </p:txBody>
      </p:sp>
      <p:sp>
        <p:nvSpPr>
          <p:cNvPr id="14" name="TextBox 13">
            <a:extLst>
              <a:ext uri="{FF2B5EF4-FFF2-40B4-BE49-F238E27FC236}">
                <a16:creationId xmlns:a16="http://schemas.microsoft.com/office/drawing/2014/main" id="{54482EA0-9185-7746-7603-25B0F2E0B934}"/>
              </a:ext>
            </a:extLst>
          </p:cNvPr>
          <p:cNvSpPr txBox="1"/>
          <p:nvPr/>
        </p:nvSpPr>
        <p:spPr>
          <a:xfrm>
            <a:off x="1144516" y="1521381"/>
            <a:ext cx="6617624" cy="954107"/>
          </a:xfrm>
          <a:prstGeom prst="rect">
            <a:avLst/>
          </a:prstGeom>
          <a:solidFill>
            <a:srgbClr val="FFD579">
              <a:alpha val="60000"/>
            </a:srgbClr>
          </a:solidFill>
        </p:spPr>
        <p:txBody>
          <a:bodyPr wrap="square" rtlCol="0">
            <a:spAutoFit/>
          </a:bodyPr>
          <a:lstStyle/>
          <a:p>
            <a:pPr algn="just"/>
            <a:r>
              <a:rPr lang="id-ID" sz="1400" dirty="0">
                <a:latin typeface="Quire Sans Light" panose="020B0302040400020003" pitchFamily="34" charset="0"/>
              </a:rPr>
              <a:t>Distribusi pendapatan harus direncanakan sedemikian rupa agar menghasilkan pembagian pendapatan yang adil dan merata. Pengambilan kebijakan harus dapat merancang suatu </a:t>
            </a:r>
            <a:r>
              <a:rPr lang="id-ID" sz="1400" dirty="0" err="1">
                <a:latin typeface="Quire Sans Light" panose="020B0302040400020003" pitchFamily="34" charset="0"/>
              </a:rPr>
              <a:t>tindalan</a:t>
            </a:r>
            <a:r>
              <a:rPr lang="id-ID" sz="1400" dirty="0">
                <a:latin typeface="Quire Sans Light" panose="020B0302040400020003" pitchFamily="34" charset="0"/>
              </a:rPr>
              <a:t> agar pendapatan nasional terdistribusikan dengan memperhatikan pemerataan, keadilan, berkelanjutan, dan berkesinambungan. </a:t>
            </a:r>
          </a:p>
        </p:txBody>
      </p:sp>
      <p:sp>
        <p:nvSpPr>
          <p:cNvPr id="15" name="TextBox 14">
            <a:extLst>
              <a:ext uri="{FF2B5EF4-FFF2-40B4-BE49-F238E27FC236}">
                <a16:creationId xmlns:a16="http://schemas.microsoft.com/office/drawing/2014/main" id="{63F7C991-E497-DA34-F0A6-6D261AABC903}"/>
              </a:ext>
            </a:extLst>
          </p:cNvPr>
          <p:cNvSpPr txBox="1"/>
          <p:nvPr/>
        </p:nvSpPr>
        <p:spPr>
          <a:xfrm>
            <a:off x="1144515" y="2874908"/>
            <a:ext cx="6617624" cy="738664"/>
          </a:xfrm>
          <a:prstGeom prst="rect">
            <a:avLst/>
          </a:prstGeom>
          <a:solidFill>
            <a:srgbClr val="FFD579">
              <a:alpha val="60000"/>
            </a:srgbClr>
          </a:solidFill>
        </p:spPr>
        <p:txBody>
          <a:bodyPr wrap="square" rtlCol="0">
            <a:spAutoFit/>
          </a:bodyPr>
          <a:lstStyle/>
          <a:p>
            <a:pPr algn="just"/>
            <a:r>
              <a:rPr lang="id-ID" sz="1400" dirty="0">
                <a:latin typeface="Quire Sans Light" panose="020B0302040400020003" pitchFamily="34" charset="0"/>
              </a:rPr>
              <a:t>Perlu dipertimbangkan, misalnya bantuan pada warga miskin diberikan dalam bentuk bantuan langsung tunai, pembagian barang-barang kebutuhan pokok, pendidikan, kesehatan, atau penyediaan lapangan pekerjaan.</a:t>
            </a:r>
          </a:p>
        </p:txBody>
      </p:sp>
    </p:spTree>
    <p:extLst>
      <p:ext uri="{BB962C8B-B14F-4D97-AF65-F5344CB8AC3E}">
        <p14:creationId xmlns:p14="http://schemas.microsoft.com/office/powerpoint/2010/main" val="24665634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D579">
            <a:alpha val="20000"/>
          </a:srgb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EFFD855-3C04-4C49-F332-7830619D805D}"/>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25A1ACD-23E5-E03D-1AB8-87D81AC09379}"/>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1D64A2C8-7514-2766-536A-5884AE50BC81}"/>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F1492B32-38D1-773C-B13B-4DDC24D939E5}"/>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64E20243-F7E7-6AFF-8647-CD36A93969D5}"/>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C37EB2FF-E440-3CB5-E32A-BFB1BFC33CAA}"/>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D8C8FE1B-39B9-286C-8814-0BFA8EE1FAA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0" name="Google Shape;577;p38">
            <a:extLst>
              <a:ext uri="{FF2B5EF4-FFF2-40B4-BE49-F238E27FC236}">
                <a16:creationId xmlns:a16="http://schemas.microsoft.com/office/drawing/2014/main" id="{41DC1195-FBE7-7FE1-99C8-720C3E2AEE5B}"/>
              </a:ext>
            </a:extLst>
          </p:cNvPr>
          <p:cNvSpPr txBox="1">
            <a:spLocks/>
          </p:cNvSpPr>
          <p:nvPr/>
        </p:nvSpPr>
        <p:spPr>
          <a:xfrm>
            <a:off x="-13447" y="-135150"/>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000" b="1" dirty="0">
                <a:solidFill>
                  <a:schemeClr val="tx2"/>
                </a:solidFill>
                <a:latin typeface="DM Sans" pitchFamily="2" charset="77"/>
              </a:rPr>
              <a:t>03</a:t>
            </a:r>
          </a:p>
        </p:txBody>
      </p:sp>
      <p:cxnSp>
        <p:nvCxnSpPr>
          <p:cNvPr id="11" name="Google Shape;579;p38">
            <a:extLst>
              <a:ext uri="{FF2B5EF4-FFF2-40B4-BE49-F238E27FC236}">
                <a16:creationId xmlns:a16="http://schemas.microsoft.com/office/drawing/2014/main" id="{6D349549-8054-359D-B581-0F4511079B6D}"/>
              </a:ext>
            </a:extLst>
          </p:cNvPr>
          <p:cNvCxnSpPr>
            <a:cxnSpLocks/>
          </p:cNvCxnSpPr>
          <p:nvPr/>
        </p:nvCxnSpPr>
        <p:spPr>
          <a:xfrm>
            <a:off x="224497" y="438150"/>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12" name="TextBox 11">
            <a:extLst>
              <a:ext uri="{FF2B5EF4-FFF2-40B4-BE49-F238E27FC236}">
                <a16:creationId xmlns:a16="http://schemas.microsoft.com/office/drawing/2014/main" id="{74D7136B-2827-D1EB-2991-F5856D93E3F7}"/>
              </a:ext>
            </a:extLst>
          </p:cNvPr>
          <p:cNvSpPr txBox="1"/>
          <p:nvPr/>
        </p:nvSpPr>
        <p:spPr>
          <a:xfrm>
            <a:off x="1038010" y="196174"/>
            <a:ext cx="4832685" cy="523220"/>
          </a:xfrm>
          <a:prstGeom prst="rect">
            <a:avLst/>
          </a:prstGeom>
          <a:noFill/>
        </p:spPr>
        <p:txBody>
          <a:bodyPr wrap="square" rtlCol="0">
            <a:spAutoFit/>
          </a:bodyPr>
          <a:lstStyle/>
          <a:p>
            <a:r>
              <a:rPr lang="id-ID" sz="1400" b="1" dirty="0">
                <a:solidFill>
                  <a:schemeClr val="bg2">
                    <a:lumMod val="25000"/>
                  </a:schemeClr>
                </a:solidFill>
                <a:latin typeface="DM Sans" pitchFamily="2" charset="77"/>
              </a:rPr>
              <a:t>Mengukur Ketimpangan Pendistribusian Pendapatan Nasional</a:t>
            </a:r>
          </a:p>
        </p:txBody>
      </p:sp>
      <p:sp>
        <p:nvSpPr>
          <p:cNvPr id="9" name="TextBox 8">
            <a:extLst>
              <a:ext uri="{FF2B5EF4-FFF2-40B4-BE49-F238E27FC236}">
                <a16:creationId xmlns:a16="http://schemas.microsoft.com/office/drawing/2014/main" id="{D3BCE0C7-B68F-D778-8A38-24E0F84DF9EE}"/>
              </a:ext>
            </a:extLst>
          </p:cNvPr>
          <p:cNvSpPr txBox="1"/>
          <p:nvPr/>
        </p:nvSpPr>
        <p:spPr>
          <a:xfrm>
            <a:off x="218497" y="687011"/>
            <a:ext cx="6553200" cy="307777"/>
          </a:xfrm>
          <a:prstGeom prst="rect">
            <a:avLst/>
          </a:prstGeom>
          <a:noFill/>
        </p:spPr>
        <p:txBody>
          <a:bodyPr wrap="square" rtlCol="0">
            <a:spAutoFit/>
          </a:bodyPr>
          <a:lstStyle/>
          <a:p>
            <a:pPr marL="342900" indent="-342900">
              <a:buFont typeface="+mj-lt"/>
              <a:buAutoNum type="alphaLcPeriod"/>
            </a:pPr>
            <a:r>
              <a:rPr lang="id-ID" sz="1400" dirty="0">
                <a:latin typeface="Quire Sans" panose="020B0502040400020003" pitchFamily="34" charset="0"/>
                <a:cs typeface="Quire Sans" panose="020B0502040400020003" pitchFamily="34" charset="0"/>
              </a:rPr>
              <a:t>Distribusi Pendapatan Perorangan atau Distribusi Ukuran Pendapatan</a:t>
            </a:r>
          </a:p>
        </p:txBody>
      </p:sp>
      <p:graphicFrame>
        <p:nvGraphicFramePr>
          <p:cNvPr id="13" name="Table 12">
            <a:extLst>
              <a:ext uri="{FF2B5EF4-FFF2-40B4-BE49-F238E27FC236}">
                <a16:creationId xmlns:a16="http://schemas.microsoft.com/office/drawing/2014/main" id="{EE439468-7DAE-E149-64D9-FFCA19E195FD}"/>
              </a:ext>
            </a:extLst>
          </p:cNvPr>
          <p:cNvGraphicFramePr>
            <a:graphicFrameLocks noGrp="1"/>
          </p:cNvGraphicFramePr>
          <p:nvPr>
            <p:extLst>
              <p:ext uri="{D42A27DB-BD31-4B8C-83A1-F6EECF244321}">
                <p14:modId xmlns:p14="http://schemas.microsoft.com/office/powerpoint/2010/main" val="1904470098"/>
              </p:ext>
            </p:extLst>
          </p:nvPr>
        </p:nvGraphicFramePr>
        <p:xfrm>
          <a:off x="533400" y="1611982"/>
          <a:ext cx="3931919" cy="2560144"/>
        </p:xfrm>
        <a:graphic>
          <a:graphicData uri="http://schemas.openxmlformats.org/drawingml/2006/table">
            <a:tbl>
              <a:tblPr firstRow="1" firstCol="1" bandRow="1">
                <a:tableStyleId>{00A15C55-8517-42AA-B614-E9B94910E393}</a:tableStyleId>
              </a:tblPr>
              <a:tblGrid>
                <a:gridCol w="985102">
                  <a:extLst>
                    <a:ext uri="{9D8B030D-6E8A-4147-A177-3AD203B41FA5}">
                      <a16:colId xmlns:a16="http://schemas.microsoft.com/office/drawing/2014/main" val="604041175"/>
                    </a:ext>
                  </a:extLst>
                </a:gridCol>
                <a:gridCol w="985102">
                  <a:extLst>
                    <a:ext uri="{9D8B030D-6E8A-4147-A177-3AD203B41FA5}">
                      <a16:colId xmlns:a16="http://schemas.microsoft.com/office/drawing/2014/main" val="843206527"/>
                    </a:ext>
                  </a:extLst>
                </a:gridCol>
                <a:gridCol w="981282">
                  <a:extLst>
                    <a:ext uri="{9D8B030D-6E8A-4147-A177-3AD203B41FA5}">
                      <a16:colId xmlns:a16="http://schemas.microsoft.com/office/drawing/2014/main" val="35237831"/>
                    </a:ext>
                  </a:extLst>
                </a:gridCol>
                <a:gridCol w="980433">
                  <a:extLst>
                    <a:ext uri="{9D8B030D-6E8A-4147-A177-3AD203B41FA5}">
                      <a16:colId xmlns:a16="http://schemas.microsoft.com/office/drawing/2014/main" val="891083860"/>
                    </a:ext>
                  </a:extLst>
                </a:gridCol>
              </a:tblGrid>
              <a:tr h="182792">
                <a:tc rowSpan="2">
                  <a:txBody>
                    <a:bodyPr/>
                    <a:lstStyle/>
                    <a:p>
                      <a:pPr algn="ctr"/>
                      <a:r>
                        <a:rPr lang="en-ID" sz="1200" dirty="0" err="1">
                          <a:effectLst/>
                        </a:rPr>
                        <a:t>Individu</a:t>
                      </a:r>
                      <a:r>
                        <a:rPr lang="en-ID" sz="1200" dirty="0">
                          <a:effectLst/>
                        </a:rPr>
                        <a:t> </a:t>
                      </a:r>
                      <a:r>
                        <a:rPr lang="en-ID" sz="1200" dirty="0" err="1">
                          <a:effectLst/>
                        </a:rPr>
                        <a:t>ke</a:t>
                      </a:r>
                      <a:r>
                        <a:rPr lang="en-ID" sz="1200" dirty="0">
                          <a:effectLst/>
                        </a:rPr>
                        <a:t>-</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rowSpan="2">
                  <a:txBody>
                    <a:bodyPr/>
                    <a:lstStyle/>
                    <a:p>
                      <a:pPr algn="ctr"/>
                      <a:r>
                        <a:rPr lang="en-ID" sz="1200" dirty="0" err="1">
                          <a:effectLst/>
                        </a:rPr>
                        <a:t>Pendapatan</a:t>
                      </a:r>
                      <a:r>
                        <a:rPr lang="en-ID" sz="1200" dirty="0">
                          <a:effectLst/>
                        </a:rPr>
                        <a:t> </a:t>
                      </a:r>
                      <a:r>
                        <a:rPr lang="en-ID" sz="1200" dirty="0" err="1">
                          <a:effectLst/>
                        </a:rPr>
                        <a:t>Perorangan</a:t>
                      </a:r>
                      <a:r>
                        <a:rPr lang="en-ID" sz="1200" dirty="0">
                          <a:effectLst/>
                        </a:rPr>
                        <a:t> (unit uang)</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r>
                        <a:rPr lang="en-ID" sz="1200" dirty="0">
                          <a:effectLst/>
                        </a:rPr>
                        <a:t>Bagian </a:t>
                      </a:r>
                      <a:r>
                        <a:rPr lang="en-ID" sz="1200" dirty="0" err="1">
                          <a:effectLst/>
                        </a:rPr>
                        <a:t>dari</a:t>
                      </a:r>
                      <a:r>
                        <a:rPr lang="en-ID" sz="1200" dirty="0">
                          <a:effectLst/>
                        </a:rPr>
                        <a:t> </a:t>
                      </a:r>
                      <a:r>
                        <a:rPr lang="en-ID" sz="1200" dirty="0" err="1">
                          <a:effectLst/>
                        </a:rPr>
                        <a:t>Pendapatan</a:t>
                      </a:r>
                      <a:r>
                        <a:rPr lang="en-ID" sz="1200" dirty="0">
                          <a:effectLst/>
                        </a:rPr>
                        <a:t> Total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id-ID"/>
                    </a:p>
                  </a:txBody>
                  <a:tcPr/>
                </a:tc>
                <a:extLst>
                  <a:ext uri="{0D108BD9-81ED-4DB2-BD59-A6C34878D82A}">
                    <a16:rowId xmlns:a16="http://schemas.microsoft.com/office/drawing/2014/main" val="524238332"/>
                  </a:ext>
                </a:extLst>
              </a:tr>
              <a:tr h="365584">
                <a:tc vMerge="1">
                  <a:txBody>
                    <a:bodyPr/>
                    <a:lstStyle/>
                    <a:p>
                      <a:endParaRPr lang="id-ID"/>
                    </a:p>
                  </a:txBody>
                  <a:tcPr/>
                </a:tc>
                <a:tc vMerge="1">
                  <a:txBody>
                    <a:bodyPr/>
                    <a:lstStyle/>
                    <a:p>
                      <a:endParaRPr lang="id-ID"/>
                    </a:p>
                  </a:txBody>
                  <a:tcPr/>
                </a:tc>
                <a:tc>
                  <a:txBody>
                    <a:bodyPr/>
                    <a:lstStyle/>
                    <a:p>
                      <a:pPr algn="ctr"/>
                      <a:r>
                        <a:rPr lang="en-ID" sz="1200" dirty="0" err="1">
                          <a:effectLst/>
                        </a:rPr>
                        <a:t>Kuintil</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dirty="0" err="1">
                          <a:effectLst/>
                        </a:rPr>
                        <a:t>Desil</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11666046"/>
                  </a:ext>
                </a:extLst>
              </a:tr>
              <a:tr h="182792">
                <a:tc>
                  <a:txBody>
                    <a:bodyPr/>
                    <a:lstStyle/>
                    <a:p>
                      <a:pPr algn="ctr"/>
                      <a:r>
                        <a:rPr lang="en-ID" sz="1200">
                          <a:effectLst/>
                        </a:rPr>
                        <a:t>1</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0,8</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66806415"/>
                  </a:ext>
                </a:extLst>
              </a:tr>
              <a:tr h="182792">
                <a:tc>
                  <a:txBody>
                    <a:bodyPr/>
                    <a:lstStyle/>
                    <a:p>
                      <a:pPr algn="ctr"/>
                      <a:r>
                        <a:rPr lang="en-ID" sz="1200">
                          <a:effectLst/>
                        </a:rPr>
                        <a:t>2</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1,0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1,8</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46043534"/>
                  </a:ext>
                </a:extLst>
              </a:tr>
              <a:tr h="182792">
                <a:tc>
                  <a:txBody>
                    <a:bodyPr/>
                    <a:lstStyle/>
                    <a:p>
                      <a:pPr algn="ctr"/>
                      <a:r>
                        <a:rPr lang="en-ID" sz="1200">
                          <a:effectLst/>
                        </a:rPr>
                        <a:t>3</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1,4</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68960388"/>
                  </a:ext>
                </a:extLst>
              </a:tr>
              <a:tr h="182792">
                <a:tc>
                  <a:txBody>
                    <a:bodyPr/>
                    <a:lstStyle/>
                    <a:p>
                      <a:pPr algn="ctr"/>
                      <a:r>
                        <a:rPr lang="en-ID" sz="1200">
                          <a:effectLst/>
                        </a:rPr>
                        <a:t>4</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1,8</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5</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3,2</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7676926"/>
                  </a:ext>
                </a:extLst>
              </a:tr>
              <a:tr h="182792">
                <a:tc>
                  <a:txBody>
                    <a:bodyPr/>
                    <a:lstStyle/>
                    <a:p>
                      <a:pPr algn="ctr"/>
                      <a:r>
                        <a:rPr lang="en-ID" sz="1200">
                          <a:effectLst/>
                        </a:rPr>
                        <a:t>5</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1,9</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83358817"/>
                  </a:ext>
                </a:extLst>
              </a:tr>
              <a:tr h="182792">
                <a:tc>
                  <a:txBody>
                    <a:bodyPr/>
                    <a:lstStyle/>
                    <a:p>
                      <a:pPr algn="ctr"/>
                      <a:r>
                        <a:rPr lang="en-ID" sz="1200">
                          <a:effectLst/>
                        </a:rPr>
                        <a:t>6</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2,0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3,9</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00997231"/>
                  </a:ext>
                </a:extLst>
              </a:tr>
              <a:tr h="182792">
                <a:tc>
                  <a:txBody>
                    <a:bodyPr/>
                    <a:lstStyle/>
                    <a:p>
                      <a:pPr algn="ctr"/>
                      <a:r>
                        <a:rPr lang="en-ID" sz="1200">
                          <a:effectLst/>
                        </a:rPr>
                        <a:t>7</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2,4</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19394750"/>
                  </a:ext>
                </a:extLst>
              </a:tr>
              <a:tr h="182792">
                <a:tc>
                  <a:txBody>
                    <a:bodyPr/>
                    <a:lstStyle/>
                    <a:p>
                      <a:pPr algn="ctr"/>
                      <a:r>
                        <a:rPr lang="en-ID" sz="1200">
                          <a:effectLst/>
                        </a:rPr>
                        <a:t>8</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2,7</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9</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5,1</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07097891"/>
                  </a:ext>
                </a:extLst>
              </a:tr>
              <a:tr h="182792">
                <a:tc>
                  <a:txBody>
                    <a:bodyPr/>
                    <a:lstStyle/>
                    <a:p>
                      <a:pPr algn="ctr"/>
                      <a:r>
                        <a:rPr lang="en-ID" sz="1200">
                          <a:effectLst/>
                        </a:rPr>
                        <a:t>9</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2,8</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31296835"/>
                  </a:ext>
                </a:extLst>
              </a:tr>
              <a:tr h="182792">
                <a:tc>
                  <a:txBody>
                    <a:bodyPr/>
                    <a:lstStyle/>
                    <a:p>
                      <a:pPr algn="ctr"/>
                      <a:r>
                        <a:rPr lang="en-ID" sz="1200">
                          <a:effectLst/>
                        </a:rPr>
                        <a:t>10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3,0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dirty="0">
                          <a:effectLst/>
                        </a:rPr>
                        <a:t>5,8</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03628059"/>
                  </a:ext>
                </a:extLst>
              </a:tr>
            </a:tbl>
          </a:graphicData>
        </a:graphic>
      </p:graphicFrame>
      <p:graphicFrame>
        <p:nvGraphicFramePr>
          <p:cNvPr id="17" name="Table 16">
            <a:extLst>
              <a:ext uri="{FF2B5EF4-FFF2-40B4-BE49-F238E27FC236}">
                <a16:creationId xmlns:a16="http://schemas.microsoft.com/office/drawing/2014/main" id="{232C64A7-E2DE-4AF7-AC02-98CD4C4E8E07}"/>
              </a:ext>
            </a:extLst>
          </p:cNvPr>
          <p:cNvGraphicFramePr>
            <a:graphicFrameLocks noGrp="1"/>
          </p:cNvGraphicFramePr>
          <p:nvPr>
            <p:extLst>
              <p:ext uri="{D42A27DB-BD31-4B8C-83A1-F6EECF244321}">
                <p14:modId xmlns:p14="http://schemas.microsoft.com/office/powerpoint/2010/main" val="58118323"/>
              </p:ext>
            </p:extLst>
          </p:nvPr>
        </p:nvGraphicFramePr>
        <p:xfrm>
          <a:off x="4572000" y="2314436"/>
          <a:ext cx="3931919" cy="2377440"/>
        </p:xfrm>
        <a:graphic>
          <a:graphicData uri="http://schemas.openxmlformats.org/drawingml/2006/table">
            <a:tbl>
              <a:tblPr firstRow="1" firstCol="1" bandRow="1">
                <a:tableStyleId>{00A15C55-8517-42AA-B614-E9B94910E393}</a:tableStyleId>
              </a:tblPr>
              <a:tblGrid>
                <a:gridCol w="985102">
                  <a:extLst>
                    <a:ext uri="{9D8B030D-6E8A-4147-A177-3AD203B41FA5}">
                      <a16:colId xmlns:a16="http://schemas.microsoft.com/office/drawing/2014/main" val="1098688839"/>
                    </a:ext>
                  </a:extLst>
                </a:gridCol>
                <a:gridCol w="985102">
                  <a:extLst>
                    <a:ext uri="{9D8B030D-6E8A-4147-A177-3AD203B41FA5}">
                      <a16:colId xmlns:a16="http://schemas.microsoft.com/office/drawing/2014/main" val="1868882403"/>
                    </a:ext>
                  </a:extLst>
                </a:gridCol>
                <a:gridCol w="981282">
                  <a:extLst>
                    <a:ext uri="{9D8B030D-6E8A-4147-A177-3AD203B41FA5}">
                      <a16:colId xmlns:a16="http://schemas.microsoft.com/office/drawing/2014/main" val="1689931149"/>
                    </a:ext>
                  </a:extLst>
                </a:gridCol>
                <a:gridCol w="980433">
                  <a:extLst>
                    <a:ext uri="{9D8B030D-6E8A-4147-A177-3AD203B41FA5}">
                      <a16:colId xmlns:a16="http://schemas.microsoft.com/office/drawing/2014/main" val="2283400019"/>
                    </a:ext>
                  </a:extLst>
                </a:gridCol>
              </a:tblGrid>
              <a:tr h="175089">
                <a:tc>
                  <a:txBody>
                    <a:bodyPr/>
                    <a:lstStyle/>
                    <a:p>
                      <a:pPr algn="ctr"/>
                      <a:r>
                        <a:rPr lang="en-ID" sz="1200">
                          <a:effectLst/>
                        </a:rPr>
                        <a:t>11</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3,4</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712825985"/>
                  </a:ext>
                </a:extLst>
              </a:tr>
              <a:tr h="175089">
                <a:tc>
                  <a:txBody>
                    <a:bodyPr/>
                    <a:lstStyle/>
                    <a:p>
                      <a:pPr algn="ctr"/>
                      <a:r>
                        <a:rPr lang="en-ID" sz="1200">
                          <a:effectLst/>
                        </a:rPr>
                        <a:t>12</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3,8</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13</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7,2</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71544832"/>
                  </a:ext>
                </a:extLst>
              </a:tr>
              <a:tr h="175089">
                <a:tc>
                  <a:txBody>
                    <a:bodyPr/>
                    <a:lstStyle/>
                    <a:p>
                      <a:pPr algn="ctr"/>
                      <a:r>
                        <a:rPr lang="en-ID" sz="1200">
                          <a:effectLst/>
                        </a:rPr>
                        <a:t>13</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4,2</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39057643"/>
                  </a:ext>
                </a:extLst>
              </a:tr>
              <a:tr h="175089">
                <a:tc>
                  <a:txBody>
                    <a:bodyPr/>
                    <a:lstStyle/>
                    <a:p>
                      <a:pPr algn="ctr"/>
                      <a:r>
                        <a:rPr lang="en-ID" sz="1200">
                          <a:effectLst/>
                        </a:rPr>
                        <a:t>14</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4,8</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9,0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44112138"/>
                  </a:ext>
                </a:extLst>
              </a:tr>
              <a:tr h="175089">
                <a:tc>
                  <a:txBody>
                    <a:bodyPr/>
                    <a:lstStyle/>
                    <a:p>
                      <a:pPr algn="ctr"/>
                      <a:r>
                        <a:rPr lang="en-ID" sz="1200" dirty="0">
                          <a:effectLst/>
                        </a:rPr>
                        <a:t>15</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5,9</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086989090"/>
                  </a:ext>
                </a:extLst>
              </a:tr>
              <a:tr h="175089">
                <a:tc>
                  <a:txBody>
                    <a:bodyPr/>
                    <a:lstStyle/>
                    <a:p>
                      <a:pPr algn="ctr"/>
                      <a:r>
                        <a:rPr lang="en-ID" sz="1200">
                          <a:effectLst/>
                        </a:rPr>
                        <a:t>16</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7,1</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22</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13,0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08482691"/>
                  </a:ext>
                </a:extLst>
              </a:tr>
              <a:tr h="175089">
                <a:tc>
                  <a:txBody>
                    <a:bodyPr/>
                    <a:lstStyle/>
                    <a:p>
                      <a:pPr algn="ctr"/>
                      <a:r>
                        <a:rPr lang="en-ID" sz="1200">
                          <a:effectLst/>
                        </a:rPr>
                        <a:t>17</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10,5</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76937354"/>
                  </a:ext>
                </a:extLst>
              </a:tr>
              <a:tr h="175089">
                <a:tc>
                  <a:txBody>
                    <a:bodyPr/>
                    <a:lstStyle/>
                    <a:p>
                      <a:pPr algn="ctr"/>
                      <a:r>
                        <a:rPr lang="en-ID" sz="1200">
                          <a:effectLst/>
                        </a:rPr>
                        <a:t>18</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12,0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22,5</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30589348"/>
                  </a:ext>
                </a:extLst>
              </a:tr>
              <a:tr h="175089">
                <a:tc>
                  <a:txBody>
                    <a:bodyPr/>
                    <a:lstStyle/>
                    <a:p>
                      <a:pPr algn="ctr"/>
                      <a:r>
                        <a:rPr lang="en-ID" sz="1200">
                          <a:effectLst/>
                        </a:rPr>
                        <a:t>19</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13,5</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95270959"/>
                  </a:ext>
                </a:extLst>
              </a:tr>
              <a:tr h="175089">
                <a:tc>
                  <a:txBody>
                    <a:bodyPr/>
                    <a:lstStyle/>
                    <a:p>
                      <a:pPr algn="ctr"/>
                      <a:r>
                        <a:rPr lang="en-ID" sz="1200">
                          <a:effectLst/>
                        </a:rPr>
                        <a:t>20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15,0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51</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28,5</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49751940"/>
                  </a:ext>
                </a:extLst>
              </a:tr>
              <a:tr h="525267">
                <a:tc>
                  <a:txBody>
                    <a:bodyPr/>
                    <a:lstStyle/>
                    <a:p>
                      <a:pPr algn="ctr"/>
                      <a:r>
                        <a:rPr lang="en-ID" sz="1200">
                          <a:effectLst/>
                        </a:rPr>
                        <a:t>Total</a:t>
                      </a:r>
                      <a:endParaRPr lang="en-US" sz="1200">
                        <a:effectLst/>
                      </a:endParaRPr>
                    </a:p>
                    <a:p>
                      <a:pPr algn="ctr"/>
                      <a:r>
                        <a:rPr lang="en-ID" sz="1200">
                          <a:effectLst/>
                        </a:rPr>
                        <a:t>(pendapatan nasional)</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a:effectLst/>
                        </a:rPr>
                        <a:t>100,0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dirty="0">
                          <a:effectLst/>
                        </a:rPr>
                        <a:t>100</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dirty="0">
                          <a:effectLst/>
                        </a:rPr>
                        <a:t>100,0</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73624519"/>
                  </a:ext>
                </a:extLst>
              </a:tr>
            </a:tbl>
          </a:graphicData>
        </a:graphic>
      </p:graphicFrame>
      <p:graphicFrame>
        <p:nvGraphicFramePr>
          <p:cNvPr id="18" name="Table 17">
            <a:extLst>
              <a:ext uri="{FF2B5EF4-FFF2-40B4-BE49-F238E27FC236}">
                <a16:creationId xmlns:a16="http://schemas.microsoft.com/office/drawing/2014/main" id="{5B44C406-37B6-803B-570E-03ECA822F530}"/>
              </a:ext>
            </a:extLst>
          </p:cNvPr>
          <p:cNvGraphicFramePr>
            <a:graphicFrameLocks noGrp="1"/>
          </p:cNvGraphicFramePr>
          <p:nvPr>
            <p:extLst>
              <p:ext uri="{D42A27DB-BD31-4B8C-83A1-F6EECF244321}">
                <p14:modId xmlns:p14="http://schemas.microsoft.com/office/powerpoint/2010/main" val="390485362"/>
              </p:ext>
            </p:extLst>
          </p:nvPr>
        </p:nvGraphicFramePr>
        <p:xfrm>
          <a:off x="4572000" y="1583092"/>
          <a:ext cx="3931919" cy="731344"/>
        </p:xfrm>
        <a:graphic>
          <a:graphicData uri="http://schemas.openxmlformats.org/drawingml/2006/table">
            <a:tbl>
              <a:tblPr firstRow="1" firstCol="1" bandRow="1">
                <a:tableStyleId>{00A15C55-8517-42AA-B614-E9B94910E393}</a:tableStyleId>
              </a:tblPr>
              <a:tblGrid>
                <a:gridCol w="985102">
                  <a:extLst>
                    <a:ext uri="{9D8B030D-6E8A-4147-A177-3AD203B41FA5}">
                      <a16:colId xmlns:a16="http://schemas.microsoft.com/office/drawing/2014/main" val="3206962679"/>
                    </a:ext>
                  </a:extLst>
                </a:gridCol>
                <a:gridCol w="985102">
                  <a:extLst>
                    <a:ext uri="{9D8B030D-6E8A-4147-A177-3AD203B41FA5}">
                      <a16:colId xmlns:a16="http://schemas.microsoft.com/office/drawing/2014/main" val="3961962392"/>
                    </a:ext>
                  </a:extLst>
                </a:gridCol>
                <a:gridCol w="981282">
                  <a:extLst>
                    <a:ext uri="{9D8B030D-6E8A-4147-A177-3AD203B41FA5}">
                      <a16:colId xmlns:a16="http://schemas.microsoft.com/office/drawing/2014/main" val="621917931"/>
                    </a:ext>
                  </a:extLst>
                </a:gridCol>
                <a:gridCol w="980433">
                  <a:extLst>
                    <a:ext uri="{9D8B030D-6E8A-4147-A177-3AD203B41FA5}">
                      <a16:colId xmlns:a16="http://schemas.microsoft.com/office/drawing/2014/main" val="1172028892"/>
                    </a:ext>
                  </a:extLst>
                </a:gridCol>
              </a:tblGrid>
              <a:tr h="182792">
                <a:tc rowSpan="2">
                  <a:txBody>
                    <a:bodyPr/>
                    <a:lstStyle/>
                    <a:p>
                      <a:pPr algn="ctr"/>
                      <a:r>
                        <a:rPr lang="en-ID" sz="1200" dirty="0" err="1">
                          <a:effectLst/>
                        </a:rPr>
                        <a:t>Individu</a:t>
                      </a:r>
                      <a:r>
                        <a:rPr lang="en-ID" sz="1200" dirty="0">
                          <a:effectLst/>
                        </a:rPr>
                        <a:t> </a:t>
                      </a:r>
                      <a:r>
                        <a:rPr lang="en-ID" sz="1200" dirty="0" err="1">
                          <a:effectLst/>
                        </a:rPr>
                        <a:t>ke</a:t>
                      </a:r>
                      <a:r>
                        <a:rPr lang="en-ID" sz="1200" dirty="0">
                          <a:effectLst/>
                        </a:rPr>
                        <a:t>-</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rowSpan="2">
                  <a:txBody>
                    <a:bodyPr/>
                    <a:lstStyle/>
                    <a:p>
                      <a:pPr algn="ctr"/>
                      <a:r>
                        <a:rPr lang="en-ID" sz="1200" dirty="0" err="1">
                          <a:effectLst/>
                        </a:rPr>
                        <a:t>Pendapatan</a:t>
                      </a:r>
                      <a:r>
                        <a:rPr lang="en-ID" sz="1200" dirty="0">
                          <a:effectLst/>
                        </a:rPr>
                        <a:t> </a:t>
                      </a:r>
                      <a:r>
                        <a:rPr lang="en-ID" sz="1200" dirty="0" err="1">
                          <a:effectLst/>
                        </a:rPr>
                        <a:t>Perorangan</a:t>
                      </a:r>
                      <a:r>
                        <a:rPr lang="en-ID" sz="1200" dirty="0">
                          <a:effectLst/>
                        </a:rPr>
                        <a:t> (unit uang)</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r>
                        <a:rPr lang="en-ID" sz="1200" dirty="0">
                          <a:effectLst/>
                        </a:rPr>
                        <a:t>Bagian </a:t>
                      </a:r>
                      <a:r>
                        <a:rPr lang="en-ID" sz="1200" dirty="0" err="1">
                          <a:effectLst/>
                        </a:rPr>
                        <a:t>dari</a:t>
                      </a:r>
                      <a:r>
                        <a:rPr lang="en-ID" sz="1200" dirty="0">
                          <a:effectLst/>
                        </a:rPr>
                        <a:t> </a:t>
                      </a:r>
                      <a:r>
                        <a:rPr lang="en-ID" sz="1200" dirty="0" err="1">
                          <a:effectLst/>
                        </a:rPr>
                        <a:t>Pendapatan</a:t>
                      </a:r>
                      <a:r>
                        <a:rPr lang="en-ID" sz="1200" dirty="0">
                          <a:effectLst/>
                        </a:rPr>
                        <a:t> Total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id-ID"/>
                    </a:p>
                  </a:txBody>
                  <a:tcPr/>
                </a:tc>
                <a:extLst>
                  <a:ext uri="{0D108BD9-81ED-4DB2-BD59-A6C34878D82A}">
                    <a16:rowId xmlns:a16="http://schemas.microsoft.com/office/drawing/2014/main" val="4222590544"/>
                  </a:ext>
                </a:extLst>
              </a:tr>
              <a:tr h="365584">
                <a:tc vMerge="1">
                  <a:txBody>
                    <a:bodyPr/>
                    <a:lstStyle/>
                    <a:p>
                      <a:endParaRPr lang="id-ID"/>
                    </a:p>
                  </a:txBody>
                  <a:tcPr/>
                </a:tc>
                <a:tc vMerge="1">
                  <a:txBody>
                    <a:bodyPr/>
                    <a:lstStyle/>
                    <a:p>
                      <a:endParaRPr lang="id-ID"/>
                    </a:p>
                  </a:txBody>
                  <a:tcPr/>
                </a:tc>
                <a:tc>
                  <a:txBody>
                    <a:bodyPr/>
                    <a:lstStyle/>
                    <a:p>
                      <a:pPr algn="ctr"/>
                      <a:r>
                        <a:rPr lang="en-ID" sz="1200" dirty="0" err="1">
                          <a:effectLst/>
                        </a:rPr>
                        <a:t>Kuintil</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ID" sz="1200" dirty="0" err="1">
                          <a:effectLst/>
                        </a:rPr>
                        <a:t>Desil</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85020593"/>
                  </a:ext>
                </a:extLst>
              </a:tr>
            </a:tbl>
          </a:graphicData>
        </a:graphic>
      </p:graphicFrame>
      <p:sp>
        <p:nvSpPr>
          <p:cNvPr id="19" name="TextBox 18">
            <a:extLst>
              <a:ext uri="{FF2B5EF4-FFF2-40B4-BE49-F238E27FC236}">
                <a16:creationId xmlns:a16="http://schemas.microsoft.com/office/drawing/2014/main" id="{7BC972BB-5A68-96AA-2429-E660F4FB531B}"/>
              </a:ext>
            </a:extLst>
          </p:cNvPr>
          <p:cNvSpPr txBox="1"/>
          <p:nvPr/>
        </p:nvSpPr>
        <p:spPr>
          <a:xfrm>
            <a:off x="579394" y="906683"/>
            <a:ext cx="7193006" cy="646331"/>
          </a:xfrm>
          <a:prstGeom prst="rect">
            <a:avLst/>
          </a:prstGeom>
          <a:noFill/>
        </p:spPr>
        <p:txBody>
          <a:bodyPr wrap="square" rtlCol="0">
            <a:spAutoFit/>
          </a:bodyPr>
          <a:lstStyle/>
          <a:p>
            <a:pPr algn="just"/>
            <a:r>
              <a:rPr lang="id-ID" sz="1200" dirty="0">
                <a:latin typeface="Quire Sans Light" panose="020B0302040400020003" pitchFamily="34" charset="0"/>
              </a:rPr>
              <a:t>Cara ini hanya menghitung jumlah pendapatan perorangan atau rumah tangga. Semua individu diurutkan </a:t>
            </a:r>
            <a:r>
              <a:rPr lang="id-ID" sz="1200" dirty="0" err="1">
                <a:latin typeface="Quire Sans Light" panose="020B0302040400020003" pitchFamily="34" charset="0"/>
              </a:rPr>
              <a:t>berdasrkan</a:t>
            </a:r>
            <a:r>
              <a:rPr lang="id-ID" sz="1200" dirty="0">
                <a:latin typeface="Quire Sans Light" panose="020B0302040400020003" pitchFamily="34" charset="0"/>
              </a:rPr>
              <a:t> jumlah pendapatan dan membagi total penduduk ke dalam jumlah kelompok atau ukuran yang berbeda.</a:t>
            </a:r>
          </a:p>
        </p:txBody>
      </p:sp>
    </p:spTree>
    <p:extLst>
      <p:ext uri="{BB962C8B-B14F-4D97-AF65-F5344CB8AC3E}">
        <p14:creationId xmlns:p14="http://schemas.microsoft.com/office/powerpoint/2010/main" val="37125323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D579">
            <a:alpha val="20000"/>
          </a:srgb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EFFD855-3C04-4C49-F332-7830619D805D}"/>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25A1ACD-23E5-E03D-1AB8-87D81AC09379}"/>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1D64A2C8-7514-2766-536A-5884AE50BC81}"/>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F1492B32-38D1-773C-B13B-4DDC24D939E5}"/>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64E20243-F7E7-6AFF-8647-CD36A93969D5}"/>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C37EB2FF-E440-3CB5-E32A-BFB1BFC33CAA}"/>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D8C8FE1B-39B9-286C-8814-0BFA8EE1FAA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0" name="Google Shape;577;p38">
            <a:extLst>
              <a:ext uri="{FF2B5EF4-FFF2-40B4-BE49-F238E27FC236}">
                <a16:creationId xmlns:a16="http://schemas.microsoft.com/office/drawing/2014/main" id="{41DC1195-FBE7-7FE1-99C8-720C3E2AEE5B}"/>
              </a:ext>
            </a:extLst>
          </p:cNvPr>
          <p:cNvSpPr txBox="1">
            <a:spLocks/>
          </p:cNvSpPr>
          <p:nvPr/>
        </p:nvSpPr>
        <p:spPr>
          <a:xfrm>
            <a:off x="-13447" y="-135150"/>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000" b="1" dirty="0">
                <a:solidFill>
                  <a:schemeClr val="tx2"/>
                </a:solidFill>
                <a:latin typeface="DM Sans" pitchFamily="2" charset="77"/>
              </a:rPr>
              <a:t>03</a:t>
            </a:r>
          </a:p>
        </p:txBody>
      </p:sp>
      <p:cxnSp>
        <p:nvCxnSpPr>
          <p:cNvPr id="11" name="Google Shape;579;p38">
            <a:extLst>
              <a:ext uri="{FF2B5EF4-FFF2-40B4-BE49-F238E27FC236}">
                <a16:creationId xmlns:a16="http://schemas.microsoft.com/office/drawing/2014/main" id="{6D349549-8054-359D-B581-0F4511079B6D}"/>
              </a:ext>
            </a:extLst>
          </p:cNvPr>
          <p:cNvCxnSpPr>
            <a:cxnSpLocks/>
          </p:cNvCxnSpPr>
          <p:nvPr/>
        </p:nvCxnSpPr>
        <p:spPr>
          <a:xfrm>
            <a:off x="224497" y="438150"/>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12" name="TextBox 11">
            <a:extLst>
              <a:ext uri="{FF2B5EF4-FFF2-40B4-BE49-F238E27FC236}">
                <a16:creationId xmlns:a16="http://schemas.microsoft.com/office/drawing/2014/main" id="{74D7136B-2827-D1EB-2991-F5856D93E3F7}"/>
              </a:ext>
            </a:extLst>
          </p:cNvPr>
          <p:cNvSpPr txBox="1"/>
          <p:nvPr/>
        </p:nvSpPr>
        <p:spPr>
          <a:xfrm>
            <a:off x="1038010" y="196174"/>
            <a:ext cx="4832685" cy="523220"/>
          </a:xfrm>
          <a:prstGeom prst="rect">
            <a:avLst/>
          </a:prstGeom>
          <a:noFill/>
        </p:spPr>
        <p:txBody>
          <a:bodyPr wrap="square" rtlCol="0">
            <a:spAutoFit/>
          </a:bodyPr>
          <a:lstStyle/>
          <a:p>
            <a:r>
              <a:rPr lang="id-ID" sz="1400" b="1" dirty="0">
                <a:solidFill>
                  <a:schemeClr val="bg2">
                    <a:lumMod val="25000"/>
                  </a:schemeClr>
                </a:solidFill>
                <a:latin typeface="DM Sans" pitchFamily="2" charset="77"/>
              </a:rPr>
              <a:t>Mengukur Ketimpangan Pendistribusian Pendapatan Nasional</a:t>
            </a:r>
          </a:p>
        </p:txBody>
      </p:sp>
      <p:sp>
        <p:nvSpPr>
          <p:cNvPr id="9" name="TextBox 8">
            <a:extLst>
              <a:ext uri="{FF2B5EF4-FFF2-40B4-BE49-F238E27FC236}">
                <a16:creationId xmlns:a16="http://schemas.microsoft.com/office/drawing/2014/main" id="{D3BCE0C7-B68F-D778-8A38-24E0F84DF9EE}"/>
              </a:ext>
            </a:extLst>
          </p:cNvPr>
          <p:cNvSpPr txBox="1"/>
          <p:nvPr/>
        </p:nvSpPr>
        <p:spPr>
          <a:xfrm>
            <a:off x="218497" y="687011"/>
            <a:ext cx="6553200" cy="307777"/>
          </a:xfrm>
          <a:prstGeom prst="rect">
            <a:avLst/>
          </a:prstGeom>
          <a:noFill/>
        </p:spPr>
        <p:txBody>
          <a:bodyPr wrap="square" rtlCol="0">
            <a:spAutoFit/>
          </a:bodyPr>
          <a:lstStyle/>
          <a:p>
            <a:pPr marL="342900" indent="-342900">
              <a:buFont typeface="+mj-lt"/>
              <a:buAutoNum type="alphaLcPeriod" startAt="2"/>
            </a:pPr>
            <a:r>
              <a:rPr lang="id-ID" sz="1400" dirty="0">
                <a:latin typeface="Quire Sans" panose="020B0502040400020003" pitchFamily="34" charset="0"/>
                <a:cs typeface="Quire Sans" panose="020B0502040400020003" pitchFamily="34" charset="0"/>
              </a:rPr>
              <a:t>Distribusi Pendapatan dengan Kurva Lorenz</a:t>
            </a:r>
          </a:p>
        </p:txBody>
      </p:sp>
      <p:sp>
        <p:nvSpPr>
          <p:cNvPr id="19" name="TextBox 18">
            <a:extLst>
              <a:ext uri="{FF2B5EF4-FFF2-40B4-BE49-F238E27FC236}">
                <a16:creationId xmlns:a16="http://schemas.microsoft.com/office/drawing/2014/main" id="{7BC972BB-5A68-96AA-2429-E660F4FB531B}"/>
              </a:ext>
            </a:extLst>
          </p:cNvPr>
          <p:cNvSpPr txBox="1"/>
          <p:nvPr/>
        </p:nvSpPr>
        <p:spPr>
          <a:xfrm>
            <a:off x="544032" y="924510"/>
            <a:ext cx="7990367" cy="830997"/>
          </a:xfrm>
          <a:prstGeom prst="rect">
            <a:avLst/>
          </a:prstGeom>
          <a:noFill/>
        </p:spPr>
        <p:txBody>
          <a:bodyPr wrap="square" rtlCol="0">
            <a:spAutoFit/>
          </a:bodyPr>
          <a:lstStyle/>
          <a:p>
            <a:pPr algn="just"/>
            <a:r>
              <a:rPr lang="id-ID" sz="1200" dirty="0">
                <a:latin typeface="Quire Sans Light" panose="020B0302040400020003" pitchFamily="34" charset="0"/>
              </a:rPr>
              <a:t>Salah satu cara yang lazim digunakan untuk menganalisis statistik pendapatan individu adalah membuat kurva Lorenz. Kurva Lorenz memperlihatkan hubungan antara persentase penerima pendapatan dan persentase pendapatan total yang mereka </a:t>
            </a:r>
            <a:r>
              <a:rPr lang="id-ID" sz="1200" dirty="0" err="1">
                <a:latin typeface="Quire Sans Light" panose="020B0302040400020003" pitchFamily="34" charset="0"/>
              </a:rPr>
              <a:t>peroleh</a:t>
            </a:r>
            <a:r>
              <a:rPr lang="id-ID" sz="1200" dirty="0">
                <a:latin typeface="Quire Sans Light" panose="020B0302040400020003" pitchFamily="34" charset="0"/>
              </a:rPr>
              <a:t> dalam periode tertentu. Apabila garis Lorenz </a:t>
            </a:r>
            <a:r>
              <a:rPr lang="id-ID" sz="1200" dirty="0" err="1">
                <a:latin typeface="Quire Sans Light" panose="020B0302040400020003" pitchFamily="34" charset="0"/>
              </a:rPr>
              <a:t>makinn</a:t>
            </a:r>
            <a:r>
              <a:rPr lang="id-ID" sz="1200" dirty="0">
                <a:latin typeface="Quire Sans Light" panose="020B0302040400020003" pitchFamily="34" charset="0"/>
              </a:rPr>
              <a:t> jauh melengkung dari garis </a:t>
            </a:r>
            <a:r>
              <a:rPr lang="id-ID" sz="1200" dirty="0" err="1">
                <a:latin typeface="Quire Sans Light" panose="020B0302040400020003" pitchFamily="34" charset="0"/>
              </a:rPr>
              <a:t>diaginal</a:t>
            </a:r>
            <a:r>
              <a:rPr lang="id-ID" sz="1200" dirty="0">
                <a:latin typeface="Quire Sans Light" panose="020B0302040400020003" pitchFamily="34" charset="0"/>
              </a:rPr>
              <a:t> (garis pemerataan sempurna), makin besar tingkat ketimpangan yang terjadi. </a:t>
            </a:r>
          </a:p>
        </p:txBody>
      </p:sp>
      <p:pic>
        <p:nvPicPr>
          <p:cNvPr id="14" name="Picture 13" descr="Chart&#10;&#10;Description automatically generated with medium confidence">
            <a:extLst>
              <a:ext uri="{FF2B5EF4-FFF2-40B4-BE49-F238E27FC236}">
                <a16:creationId xmlns:a16="http://schemas.microsoft.com/office/drawing/2014/main" id="{4B74B0C9-AA37-A6E6-14C1-BCD7607E441F}"/>
              </a:ext>
            </a:extLst>
          </p:cNvPr>
          <p:cNvPicPr>
            <a:picLocks noChangeAspect="1"/>
          </p:cNvPicPr>
          <p:nvPr/>
        </p:nvPicPr>
        <p:blipFill>
          <a:blip r:embed="rId5"/>
          <a:stretch>
            <a:fillRect/>
          </a:stretch>
        </p:blipFill>
        <p:spPr>
          <a:xfrm>
            <a:off x="570287" y="1927018"/>
            <a:ext cx="2924810" cy="2400300"/>
          </a:xfrm>
          <a:prstGeom prst="rect">
            <a:avLst/>
          </a:prstGeom>
        </p:spPr>
      </p:pic>
      <p:pic>
        <p:nvPicPr>
          <p:cNvPr id="16" name="Picture 15">
            <a:extLst>
              <a:ext uri="{FF2B5EF4-FFF2-40B4-BE49-F238E27FC236}">
                <a16:creationId xmlns:a16="http://schemas.microsoft.com/office/drawing/2014/main" id="{2945475E-47FC-F386-5779-E780B72CA402}"/>
              </a:ext>
            </a:extLst>
          </p:cNvPr>
          <p:cNvPicPr>
            <a:picLocks noChangeAspect="1"/>
          </p:cNvPicPr>
          <p:nvPr/>
        </p:nvPicPr>
        <p:blipFill>
          <a:blip r:embed="rId6"/>
          <a:stretch>
            <a:fillRect/>
          </a:stretch>
        </p:blipFill>
        <p:spPr>
          <a:xfrm>
            <a:off x="3454352" y="1900567"/>
            <a:ext cx="5433499" cy="2453202"/>
          </a:xfrm>
          <a:prstGeom prst="rect">
            <a:avLst/>
          </a:prstGeom>
        </p:spPr>
      </p:pic>
    </p:spTree>
    <p:extLst>
      <p:ext uri="{BB962C8B-B14F-4D97-AF65-F5344CB8AC3E}">
        <p14:creationId xmlns:p14="http://schemas.microsoft.com/office/powerpoint/2010/main" val="17468295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D579">
            <a:alpha val="20000"/>
          </a:srgb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EFFD855-3C04-4C49-F332-7830619D805D}"/>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25A1ACD-23E5-E03D-1AB8-87D81AC09379}"/>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1D64A2C8-7514-2766-536A-5884AE50BC81}"/>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F1492B32-38D1-773C-B13B-4DDC24D939E5}"/>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64E20243-F7E7-6AFF-8647-CD36A93969D5}"/>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C37EB2FF-E440-3CB5-E32A-BFB1BFC33CAA}"/>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D8C8FE1B-39B9-286C-8814-0BFA8EE1FAA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0" name="Google Shape;577;p38">
            <a:extLst>
              <a:ext uri="{FF2B5EF4-FFF2-40B4-BE49-F238E27FC236}">
                <a16:creationId xmlns:a16="http://schemas.microsoft.com/office/drawing/2014/main" id="{41DC1195-FBE7-7FE1-99C8-720C3E2AEE5B}"/>
              </a:ext>
            </a:extLst>
          </p:cNvPr>
          <p:cNvSpPr txBox="1">
            <a:spLocks/>
          </p:cNvSpPr>
          <p:nvPr/>
        </p:nvSpPr>
        <p:spPr>
          <a:xfrm>
            <a:off x="-13447" y="-135150"/>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000" b="1" dirty="0">
                <a:solidFill>
                  <a:schemeClr val="tx2"/>
                </a:solidFill>
                <a:latin typeface="DM Sans" pitchFamily="2" charset="77"/>
              </a:rPr>
              <a:t>03</a:t>
            </a:r>
          </a:p>
        </p:txBody>
      </p:sp>
      <p:cxnSp>
        <p:nvCxnSpPr>
          <p:cNvPr id="11" name="Google Shape;579;p38">
            <a:extLst>
              <a:ext uri="{FF2B5EF4-FFF2-40B4-BE49-F238E27FC236}">
                <a16:creationId xmlns:a16="http://schemas.microsoft.com/office/drawing/2014/main" id="{6D349549-8054-359D-B581-0F4511079B6D}"/>
              </a:ext>
            </a:extLst>
          </p:cNvPr>
          <p:cNvCxnSpPr>
            <a:cxnSpLocks/>
          </p:cNvCxnSpPr>
          <p:nvPr/>
        </p:nvCxnSpPr>
        <p:spPr>
          <a:xfrm>
            <a:off x="224497" y="438150"/>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12" name="TextBox 11">
            <a:extLst>
              <a:ext uri="{FF2B5EF4-FFF2-40B4-BE49-F238E27FC236}">
                <a16:creationId xmlns:a16="http://schemas.microsoft.com/office/drawing/2014/main" id="{74D7136B-2827-D1EB-2991-F5856D93E3F7}"/>
              </a:ext>
            </a:extLst>
          </p:cNvPr>
          <p:cNvSpPr txBox="1"/>
          <p:nvPr/>
        </p:nvSpPr>
        <p:spPr>
          <a:xfrm>
            <a:off x="1038010" y="196174"/>
            <a:ext cx="4832685" cy="523220"/>
          </a:xfrm>
          <a:prstGeom prst="rect">
            <a:avLst/>
          </a:prstGeom>
          <a:noFill/>
        </p:spPr>
        <p:txBody>
          <a:bodyPr wrap="square" rtlCol="0">
            <a:spAutoFit/>
          </a:bodyPr>
          <a:lstStyle/>
          <a:p>
            <a:r>
              <a:rPr lang="id-ID" sz="1400" b="1" dirty="0">
                <a:solidFill>
                  <a:schemeClr val="bg2">
                    <a:lumMod val="25000"/>
                  </a:schemeClr>
                </a:solidFill>
                <a:latin typeface="DM Sans" pitchFamily="2" charset="77"/>
              </a:rPr>
              <a:t>Mengukur Ketimpangan Pendistribusian Pendapatan Nasional</a:t>
            </a:r>
          </a:p>
        </p:txBody>
      </p:sp>
      <p:sp>
        <p:nvSpPr>
          <p:cNvPr id="9" name="TextBox 8">
            <a:extLst>
              <a:ext uri="{FF2B5EF4-FFF2-40B4-BE49-F238E27FC236}">
                <a16:creationId xmlns:a16="http://schemas.microsoft.com/office/drawing/2014/main" id="{D3BCE0C7-B68F-D778-8A38-24E0F84DF9EE}"/>
              </a:ext>
            </a:extLst>
          </p:cNvPr>
          <p:cNvSpPr txBox="1"/>
          <p:nvPr/>
        </p:nvSpPr>
        <p:spPr>
          <a:xfrm>
            <a:off x="218497" y="687011"/>
            <a:ext cx="6553200" cy="307777"/>
          </a:xfrm>
          <a:prstGeom prst="rect">
            <a:avLst/>
          </a:prstGeom>
          <a:noFill/>
        </p:spPr>
        <p:txBody>
          <a:bodyPr wrap="square" rtlCol="0">
            <a:spAutoFit/>
          </a:bodyPr>
          <a:lstStyle/>
          <a:p>
            <a:pPr marL="342900" indent="-342900">
              <a:buFont typeface="+mj-lt"/>
              <a:buAutoNum type="alphaLcPeriod" startAt="3"/>
            </a:pPr>
            <a:r>
              <a:rPr lang="id-ID" sz="1400" dirty="0">
                <a:latin typeface="Quire Sans" panose="020B0502040400020003" pitchFamily="34" charset="0"/>
                <a:cs typeface="Quire Sans" panose="020B0502040400020003" pitchFamily="34" charset="0"/>
              </a:rPr>
              <a:t>Koefisien </a:t>
            </a:r>
            <a:r>
              <a:rPr lang="id-ID" sz="1400" dirty="0" err="1">
                <a:latin typeface="Quire Sans" panose="020B0502040400020003" pitchFamily="34" charset="0"/>
                <a:cs typeface="Quire Sans" panose="020B0502040400020003" pitchFamily="34" charset="0"/>
              </a:rPr>
              <a:t>Gini</a:t>
            </a:r>
            <a:endParaRPr lang="id-ID" sz="1400" dirty="0">
              <a:latin typeface="Quire Sans" panose="020B0502040400020003" pitchFamily="34" charset="0"/>
              <a:cs typeface="Quire Sans" panose="020B0502040400020003" pitchFamily="34" charset="0"/>
            </a:endParaRPr>
          </a:p>
        </p:txBody>
      </p:sp>
      <p:sp>
        <p:nvSpPr>
          <p:cNvPr id="19" name="TextBox 18">
            <a:extLst>
              <a:ext uri="{FF2B5EF4-FFF2-40B4-BE49-F238E27FC236}">
                <a16:creationId xmlns:a16="http://schemas.microsoft.com/office/drawing/2014/main" id="{7BC972BB-5A68-96AA-2429-E660F4FB531B}"/>
              </a:ext>
            </a:extLst>
          </p:cNvPr>
          <p:cNvSpPr txBox="1"/>
          <p:nvPr/>
        </p:nvSpPr>
        <p:spPr>
          <a:xfrm>
            <a:off x="544032" y="924510"/>
            <a:ext cx="7990367" cy="954107"/>
          </a:xfrm>
          <a:prstGeom prst="rect">
            <a:avLst/>
          </a:prstGeom>
          <a:noFill/>
        </p:spPr>
        <p:txBody>
          <a:bodyPr wrap="square" rtlCol="0">
            <a:spAutoFit/>
          </a:bodyPr>
          <a:lstStyle/>
          <a:p>
            <a:pPr algn="just"/>
            <a:r>
              <a:rPr lang="id-ID" sz="1400" dirty="0">
                <a:latin typeface="Quire Sans Light" panose="020B0302040400020003" pitchFamily="34" charset="0"/>
              </a:rPr>
              <a:t>Ukuran lain untuk mengetahui tingkat relatif ketimpangan pendapatan di sebuah negara adalah menghitung perkiraan koefisien </a:t>
            </a:r>
            <a:r>
              <a:rPr lang="id-ID" sz="1400" dirty="0" err="1">
                <a:latin typeface="Quire Sans Light" panose="020B0302040400020003" pitchFamily="34" charset="0"/>
              </a:rPr>
              <a:t>Gini</a:t>
            </a:r>
            <a:r>
              <a:rPr lang="id-ID" sz="1400" dirty="0">
                <a:latin typeface="Quire Sans Light" panose="020B0302040400020003" pitchFamily="34" charset="0"/>
              </a:rPr>
              <a:t>. Koefisien </a:t>
            </a:r>
            <a:r>
              <a:rPr lang="id-ID" sz="1400" dirty="0" err="1">
                <a:latin typeface="Quire Sans Light" panose="020B0302040400020003" pitchFamily="34" charset="0"/>
              </a:rPr>
              <a:t>Gini</a:t>
            </a:r>
            <a:r>
              <a:rPr lang="id-ID" sz="1400" dirty="0">
                <a:latin typeface="Quire Sans Light" panose="020B0302040400020003" pitchFamily="34" charset="0"/>
              </a:rPr>
              <a:t> dihitung dengan rasio dari bidang yang berada di antara bidang diagonal dan kurva Lorenz, kemudian dibagi dengan total bidang setengah bujur </a:t>
            </a:r>
            <a:r>
              <a:rPr lang="id-ID" sz="1400" dirty="0" err="1">
                <a:latin typeface="Quire Sans Light" panose="020B0302040400020003" pitchFamily="34" charset="0"/>
              </a:rPr>
              <a:t>sangkat</a:t>
            </a:r>
            <a:r>
              <a:rPr lang="id-ID" sz="1400" dirty="0">
                <a:latin typeface="Quire Sans Light" panose="020B0302040400020003" pitchFamily="34" charset="0"/>
              </a:rPr>
              <a:t> tempat kurva berada.  </a:t>
            </a:r>
          </a:p>
        </p:txBody>
      </p:sp>
      <p:pic>
        <p:nvPicPr>
          <p:cNvPr id="13" name="Picture 12">
            <a:extLst>
              <a:ext uri="{FF2B5EF4-FFF2-40B4-BE49-F238E27FC236}">
                <a16:creationId xmlns:a16="http://schemas.microsoft.com/office/drawing/2014/main" id="{B381B2CD-F478-B575-4A3B-19812007EDF3}"/>
              </a:ext>
            </a:extLst>
          </p:cNvPr>
          <p:cNvPicPr>
            <a:picLocks noChangeAspect="1"/>
          </p:cNvPicPr>
          <p:nvPr/>
        </p:nvPicPr>
        <p:blipFill>
          <a:blip r:embed="rId5"/>
          <a:stretch>
            <a:fillRect/>
          </a:stretch>
        </p:blipFill>
        <p:spPr>
          <a:xfrm>
            <a:off x="5438197" y="1840101"/>
            <a:ext cx="2667000" cy="2412581"/>
          </a:xfrm>
          <a:prstGeom prst="rect">
            <a:avLst/>
          </a:prstGeom>
        </p:spPr>
      </p:pic>
      <p:sp>
        <p:nvSpPr>
          <p:cNvPr id="17" name="TextBox 16">
            <a:extLst>
              <a:ext uri="{FF2B5EF4-FFF2-40B4-BE49-F238E27FC236}">
                <a16:creationId xmlns:a16="http://schemas.microsoft.com/office/drawing/2014/main" id="{38347C34-EA76-5B66-4D00-55C1002D20C9}"/>
              </a:ext>
            </a:extLst>
          </p:cNvPr>
          <p:cNvSpPr txBox="1"/>
          <p:nvPr/>
        </p:nvSpPr>
        <p:spPr>
          <a:xfrm>
            <a:off x="544032" y="1995410"/>
            <a:ext cx="4267200" cy="1815882"/>
          </a:xfrm>
          <a:prstGeom prst="rect">
            <a:avLst/>
          </a:prstGeom>
          <a:noFill/>
        </p:spPr>
        <p:txBody>
          <a:bodyPr wrap="square">
            <a:spAutoFit/>
          </a:bodyPr>
          <a:lstStyle/>
          <a:p>
            <a:pPr indent="180340" algn="just"/>
            <a:r>
              <a:rPr lang="en-ID" sz="1400" dirty="0" err="1">
                <a:latin typeface="Quire Sans Light" panose="020B0302040400020003" pitchFamily="34" charset="0"/>
                <a:ea typeface="Times New Roman" panose="02020603050405020304" pitchFamily="18" charset="0"/>
              </a:rPr>
              <a:t>K</a:t>
            </a:r>
            <a:r>
              <a:rPr lang="en-ID" sz="1400" dirty="0" err="1">
                <a:effectLst/>
                <a:latin typeface="Quire Sans Light" panose="020B0302040400020003" pitchFamily="34" charset="0"/>
                <a:ea typeface="Times New Roman" panose="02020603050405020304" pitchFamily="18" charset="0"/>
              </a:rPr>
              <a:t>oefisien</a:t>
            </a:r>
            <a:r>
              <a:rPr lang="en-ID" sz="1400" dirty="0">
                <a:effectLst/>
                <a:latin typeface="Quire Sans Light" panose="020B0302040400020003" pitchFamily="34" charset="0"/>
                <a:ea typeface="Times New Roman" panose="02020603050405020304" pitchFamily="18" charset="0"/>
              </a:rPr>
              <a:t> Gini </a:t>
            </a:r>
            <a:r>
              <a:rPr lang="en-ID" sz="1400" dirty="0" err="1">
                <a:effectLst/>
                <a:latin typeface="Quire Sans Light" panose="020B0302040400020003" pitchFamily="34" charset="0"/>
                <a:ea typeface="Times New Roman" panose="02020603050405020304" pitchFamily="18" charset="0"/>
              </a:rPr>
              <a:t>merupakan</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ukuran</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ketimpangan</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agregat</a:t>
            </a:r>
            <a:r>
              <a:rPr lang="en-ID" sz="1400" dirty="0">
                <a:effectLst/>
                <a:latin typeface="Quire Sans Light" panose="020B0302040400020003" pitchFamily="34" charset="0"/>
                <a:ea typeface="Times New Roman" panose="02020603050405020304" pitchFamily="18" charset="0"/>
              </a:rPr>
              <a:t> dan </a:t>
            </a:r>
            <a:r>
              <a:rPr lang="en-ID" sz="1400" dirty="0" err="1">
                <a:effectLst/>
                <a:latin typeface="Quire Sans Light" panose="020B0302040400020003" pitchFamily="34" charset="0"/>
                <a:ea typeface="Times New Roman" panose="02020603050405020304" pitchFamily="18" charset="0"/>
              </a:rPr>
              <a:t>dapat</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memiliki</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nilai</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berapa</a:t>
            </a:r>
            <a:r>
              <a:rPr lang="en-ID" sz="1400" dirty="0">
                <a:effectLst/>
                <a:latin typeface="Quire Sans Light" panose="020B0302040400020003" pitchFamily="34" charset="0"/>
                <a:ea typeface="Times New Roman" panose="02020603050405020304" pitchFamily="18" charset="0"/>
              </a:rPr>
              <a:t> pun, </a:t>
            </a:r>
            <a:r>
              <a:rPr lang="en-ID" sz="1400" dirty="0" err="1">
                <a:effectLst/>
                <a:latin typeface="Quire Sans Light" panose="020B0302040400020003" pitchFamily="34" charset="0"/>
                <a:ea typeface="Times New Roman" panose="02020603050405020304" pitchFamily="18" charset="0"/>
              </a:rPr>
              <a:t>berkisar</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antara</a:t>
            </a:r>
            <a:r>
              <a:rPr lang="en-ID" sz="1400" dirty="0">
                <a:effectLst/>
                <a:latin typeface="Quire Sans Light" panose="020B0302040400020003" pitchFamily="34" charset="0"/>
                <a:ea typeface="Times New Roman" panose="02020603050405020304" pitchFamily="18" charset="0"/>
              </a:rPr>
              <a:t> 0 (</a:t>
            </a:r>
            <a:r>
              <a:rPr lang="en-ID" sz="1400" dirty="0" err="1">
                <a:effectLst/>
                <a:latin typeface="Quire Sans Light" panose="020B0302040400020003" pitchFamily="34" charset="0"/>
                <a:ea typeface="Times New Roman" panose="02020603050405020304" pitchFamily="18" charset="0"/>
              </a:rPr>
              <a:t>kemerataan</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sempurna</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hingga</a:t>
            </a:r>
            <a:r>
              <a:rPr lang="en-ID" sz="1400" dirty="0">
                <a:effectLst/>
                <a:latin typeface="Quire Sans Light" panose="020B0302040400020003" pitchFamily="34" charset="0"/>
                <a:ea typeface="Times New Roman" panose="02020603050405020304" pitchFamily="18" charset="0"/>
              </a:rPr>
              <a:t> 1 (</a:t>
            </a:r>
            <a:r>
              <a:rPr lang="en-ID" sz="1400" dirty="0" err="1">
                <a:effectLst/>
                <a:latin typeface="Quire Sans Light" panose="020B0302040400020003" pitchFamily="34" charset="0"/>
                <a:ea typeface="Times New Roman" panose="02020603050405020304" pitchFamily="18" charset="0"/>
              </a:rPr>
              <a:t>ketimpangan</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sempurna</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Koefisien</a:t>
            </a:r>
            <a:r>
              <a:rPr lang="en-ID" sz="1400" dirty="0">
                <a:effectLst/>
                <a:latin typeface="Quire Sans Light" panose="020B0302040400020003" pitchFamily="34" charset="0"/>
                <a:ea typeface="Times New Roman" panose="02020603050405020304" pitchFamily="18" charset="0"/>
              </a:rPr>
              <a:t> Gini </a:t>
            </a:r>
            <a:r>
              <a:rPr lang="en-ID" sz="1400" dirty="0" err="1">
                <a:effectLst/>
                <a:latin typeface="Quire Sans Light" panose="020B0302040400020003" pitchFamily="34" charset="0"/>
                <a:ea typeface="Times New Roman" panose="02020603050405020304" pitchFamily="18" charset="0"/>
              </a:rPr>
              <a:t>bagi</a:t>
            </a:r>
            <a:r>
              <a:rPr lang="en-ID" sz="1400" dirty="0">
                <a:effectLst/>
                <a:latin typeface="Quire Sans Light" panose="020B0302040400020003" pitchFamily="34" charset="0"/>
                <a:ea typeface="Times New Roman" panose="02020603050405020304" pitchFamily="18" charset="0"/>
              </a:rPr>
              <a:t> negara-negara yang </a:t>
            </a:r>
            <a:r>
              <a:rPr lang="en-ID" sz="1400" dirty="0" err="1">
                <a:effectLst/>
                <a:latin typeface="Quire Sans Light" panose="020B0302040400020003" pitchFamily="34" charset="0"/>
                <a:ea typeface="Times New Roman" panose="02020603050405020304" pitchFamily="18" charset="0"/>
              </a:rPr>
              <a:t>distribusi</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pendapatannya</a:t>
            </a:r>
            <a:r>
              <a:rPr lang="en-ID" sz="1400" dirty="0">
                <a:effectLst/>
                <a:latin typeface="Quire Sans Light" panose="020B0302040400020003" pitchFamily="34" charset="0"/>
                <a:ea typeface="Times New Roman" panose="02020603050405020304" pitchFamily="18" charset="0"/>
              </a:rPr>
              <a:t> sangat </a:t>
            </a:r>
            <a:r>
              <a:rPr lang="en-ID" sz="1400" dirty="0" err="1">
                <a:effectLst/>
                <a:latin typeface="Quire Sans Light" panose="020B0302040400020003" pitchFamily="34" charset="0"/>
                <a:ea typeface="Times New Roman" panose="02020603050405020304" pitchFamily="18" charset="0"/>
              </a:rPr>
              <a:t>timpang</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berada</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antara</a:t>
            </a:r>
            <a:r>
              <a:rPr lang="en-ID" sz="1400" dirty="0">
                <a:effectLst/>
                <a:latin typeface="Quire Sans Light" panose="020B0302040400020003" pitchFamily="34" charset="0"/>
                <a:ea typeface="Times New Roman" panose="02020603050405020304" pitchFamily="18" charset="0"/>
              </a:rPr>
              <a:t> 0,50 dan 0,70. </a:t>
            </a:r>
            <a:r>
              <a:rPr lang="en-ID" sz="1400" dirty="0" err="1">
                <a:effectLst/>
                <a:latin typeface="Quire Sans Light" panose="020B0302040400020003" pitchFamily="34" charset="0"/>
                <a:ea typeface="Times New Roman" panose="02020603050405020304" pitchFamily="18" charset="0"/>
              </a:rPr>
              <a:t>Untuk</a:t>
            </a:r>
            <a:r>
              <a:rPr lang="en-ID" sz="1400" dirty="0">
                <a:effectLst/>
                <a:latin typeface="Quire Sans Light" panose="020B0302040400020003" pitchFamily="34" charset="0"/>
                <a:ea typeface="Times New Roman" panose="02020603050405020304" pitchFamily="18" charset="0"/>
              </a:rPr>
              <a:t> negara-negara yang </a:t>
            </a:r>
            <a:r>
              <a:rPr lang="en-ID" sz="1400" dirty="0" err="1">
                <a:effectLst/>
                <a:latin typeface="Quire Sans Light" panose="020B0302040400020003" pitchFamily="34" charset="0"/>
                <a:ea typeface="Times New Roman" panose="02020603050405020304" pitchFamily="18" charset="0"/>
              </a:rPr>
              <a:t>distribusi</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pendapatannya</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relatif</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merata</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Koefisien</a:t>
            </a:r>
            <a:r>
              <a:rPr lang="en-ID" sz="1400" dirty="0">
                <a:effectLst/>
                <a:latin typeface="Quire Sans Light" panose="020B0302040400020003" pitchFamily="34" charset="0"/>
                <a:ea typeface="Times New Roman" panose="02020603050405020304" pitchFamily="18" charset="0"/>
              </a:rPr>
              <a:t> Gini-</a:t>
            </a:r>
            <a:r>
              <a:rPr lang="en-ID" sz="1400" dirty="0" err="1">
                <a:effectLst/>
                <a:latin typeface="Quire Sans Light" panose="020B0302040400020003" pitchFamily="34" charset="0"/>
                <a:ea typeface="Times New Roman" panose="02020603050405020304" pitchFamily="18" charset="0"/>
              </a:rPr>
              <a:t>nya</a:t>
            </a:r>
            <a:r>
              <a:rPr lang="en-ID" sz="1400" dirty="0">
                <a:effectLst/>
                <a:latin typeface="Quire Sans Light" panose="020B0302040400020003" pitchFamily="34" charset="0"/>
                <a:ea typeface="Times New Roman" panose="02020603050405020304" pitchFamily="18" charset="0"/>
              </a:rPr>
              <a:t> </a:t>
            </a:r>
            <a:r>
              <a:rPr lang="en-ID" sz="1400" dirty="0" err="1">
                <a:effectLst/>
                <a:latin typeface="Quire Sans Light" panose="020B0302040400020003" pitchFamily="34" charset="0"/>
                <a:ea typeface="Times New Roman" panose="02020603050405020304" pitchFamily="18" charset="0"/>
              </a:rPr>
              <a:t>antara</a:t>
            </a:r>
            <a:r>
              <a:rPr lang="en-ID" sz="1400" dirty="0">
                <a:effectLst/>
                <a:latin typeface="Quire Sans Light" panose="020B0302040400020003" pitchFamily="34" charset="0"/>
                <a:ea typeface="Times New Roman" panose="02020603050405020304" pitchFamily="18" charset="0"/>
              </a:rPr>
              <a:t> 0,20 dan 0,35.</a:t>
            </a:r>
            <a:endParaRPr lang="en-US" sz="1400" dirty="0">
              <a:effectLst/>
              <a:latin typeface="Quire Sans Light" panose="020B0302040400020003" pitchFamily="34" charset="0"/>
              <a:ea typeface="Times New Roman" panose="02020603050405020304" pitchFamily="18" charset="0"/>
            </a:endParaRPr>
          </a:p>
        </p:txBody>
      </p:sp>
    </p:spTree>
    <p:extLst>
      <p:ext uri="{BB962C8B-B14F-4D97-AF65-F5344CB8AC3E}">
        <p14:creationId xmlns:p14="http://schemas.microsoft.com/office/powerpoint/2010/main" val="7361704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EFFD855-3C04-4C49-F332-7830619D805D}"/>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25A1ACD-23E5-E03D-1AB8-87D81AC09379}"/>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1D64A2C8-7514-2766-536A-5884AE50BC81}"/>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F1492B32-38D1-773C-B13B-4DDC24D939E5}"/>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64E20243-F7E7-6AFF-8647-CD36A93969D5}"/>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C37EB2FF-E440-3CB5-E32A-BFB1BFC33CAA}"/>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D8C8FE1B-39B9-286C-8814-0BFA8EE1FAA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0" name="Google Shape;577;p38">
            <a:extLst>
              <a:ext uri="{FF2B5EF4-FFF2-40B4-BE49-F238E27FC236}">
                <a16:creationId xmlns:a16="http://schemas.microsoft.com/office/drawing/2014/main" id="{41DC1195-FBE7-7FE1-99C8-720C3E2AEE5B}"/>
              </a:ext>
            </a:extLst>
          </p:cNvPr>
          <p:cNvSpPr txBox="1">
            <a:spLocks/>
          </p:cNvSpPr>
          <p:nvPr/>
        </p:nvSpPr>
        <p:spPr>
          <a:xfrm>
            <a:off x="-13447" y="-135150"/>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000" b="1" dirty="0">
                <a:solidFill>
                  <a:schemeClr val="tx2"/>
                </a:solidFill>
                <a:latin typeface="DM Sans" pitchFamily="2" charset="77"/>
              </a:rPr>
              <a:t>04</a:t>
            </a:r>
          </a:p>
        </p:txBody>
      </p:sp>
      <p:cxnSp>
        <p:nvCxnSpPr>
          <p:cNvPr id="11" name="Google Shape;579;p38">
            <a:extLst>
              <a:ext uri="{FF2B5EF4-FFF2-40B4-BE49-F238E27FC236}">
                <a16:creationId xmlns:a16="http://schemas.microsoft.com/office/drawing/2014/main" id="{6D349549-8054-359D-B581-0F4511079B6D}"/>
              </a:ext>
            </a:extLst>
          </p:cNvPr>
          <p:cNvCxnSpPr>
            <a:cxnSpLocks/>
          </p:cNvCxnSpPr>
          <p:nvPr/>
        </p:nvCxnSpPr>
        <p:spPr>
          <a:xfrm>
            <a:off x="224497" y="438150"/>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12" name="TextBox 11">
            <a:extLst>
              <a:ext uri="{FF2B5EF4-FFF2-40B4-BE49-F238E27FC236}">
                <a16:creationId xmlns:a16="http://schemas.microsoft.com/office/drawing/2014/main" id="{74D7136B-2827-D1EB-2991-F5856D93E3F7}"/>
              </a:ext>
            </a:extLst>
          </p:cNvPr>
          <p:cNvSpPr txBox="1"/>
          <p:nvPr/>
        </p:nvSpPr>
        <p:spPr>
          <a:xfrm>
            <a:off x="1038010" y="196174"/>
            <a:ext cx="5972390" cy="307777"/>
          </a:xfrm>
          <a:prstGeom prst="rect">
            <a:avLst/>
          </a:prstGeom>
          <a:noFill/>
        </p:spPr>
        <p:txBody>
          <a:bodyPr wrap="square" rtlCol="0">
            <a:spAutoFit/>
          </a:bodyPr>
          <a:lstStyle/>
          <a:p>
            <a:r>
              <a:rPr lang="id-ID" sz="1400" b="1" dirty="0">
                <a:solidFill>
                  <a:schemeClr val="bg2">
                    <a:lumMod val="25000"/>
                  </a:schemeClr>
                </a:solidFill>
                <a:latin typeface="DM Sans" pitchFamily="2" charset="77"/>
              </a:rPr>
              <a:t>Pilihan Langkah Kebijakan dalam Distribusi Pendapatan</a:t>
            </a:r>
          </a:p>
        </p:txBody>
      </p:sp>
      <p:sp>
        <p:nvSpPr>
          <p:cNvPr id="14" name="TextBox 13">
            <a:extLst>
              <a:ext uri="{FF2B5EF4-FFF2-40B4-BE49-F238E27FC236}">
                <a16:creationId xmlns:a16="http://schemas.microsoft.com/office/drawing/2014/main" id="{780A4A67-46EB-0DE1-2C38-75863F5B99B6}"/>
              </a:ext>
            </a:extLst>
          </p:cNvPr>
          <p:cNvSpPr txBox="1"/>
          <p:nvPr/>
        </p:nvSpPr>
        <p:spPr>
          <a:xfrm>
            <a:off x="224497" y="484317"/>
            <a:ext cx="7436148" cy="523220"/>
          </a:xfrm>
          <a:prstGeom prst="rect">
            <a:avLst/>
          </a:prstGeom>
          <a:noFill/>
        </p:spPr>
        <p:txBody>
          <a:bodyPr wrap="square" rtlCol="0">
            <a:spAutoFit/>
          </a:bodyPr>
          <a:lstStyle/>
          <a:p>
            <a:pPr algn="just"/>
            <a:r>
              <a:rPr lang="id-ID" sz="1400" dirty="0">
                <a:latin typeface="Quire Sans Light" panose="020B0302040400020003" pitchFamily="34" charset="0"/>
              </a:rPr>
              <a:t>Ada beberapa cara mendistribusikan pendapatan nasional dengan tujuan mengurangi kemiskinan, antara lain sebagai berikut. </a:t>
            </a:r>
          </a:p>
        </p:txBody>
      </p:sp>
      <p:sp>
        <p:nvSpPr>
          <p:cNvPr id="16" name="Google Shape;467;p34">
            <a:extLst>
              <a:ext uri="{FF2B5EF4-FFF2-40B4-BE49-F238E27FC236}">
                <a16:creationId xmlns:a16="http://schemas.microsoft.com/office/drawing/2014/main" id="{780C7687-0F52-8C09-BBEE-4C62640B7FF9}"/>
              </a:ext>
            </a:extLst>
          </p:cNvPr>
          <p:cNvSpPr/>
          <p:nvPr/>
        </p:nvSpPr>
        <p:spPr>
          <a:xfrm>
            <a:off x="337591" y="1043618"/>
            <a:ext cx="500609" cy="384606"/>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a.</a:t>
            </a:r>
            <a:endParaRPr sz="1400" b="1" dirty="0">
              <a:solidFill>
                <a:schemeClr val="bg1"/>
              </a:solidFill>
              <a:latin typeface="Quire Sans" panose="020B0502040400020003" pitchFamily="34" charset="0"/>
              <a:cs typeface="Quire Sans" panose="020B0502040400020003" pitchFamily="34" charset="0"/>
            </a:endParaRPr>
          </a:p>
        </p:txBody>
      </p:sp>
      <p:sp>
        <p:nvSpPr>
          <p:cNvPr id="18" name="TextBox 17">
            <a:extLst>
              <a:ext uri="{FF2B5EF4-FFF2-40B4-BE49-F238E27FC236}">
                <a16:creationId xmlns:a16="http://schemas.microsoft.com/office/drawing/2014/main" id="{6102FA38-B7FE-E880-449E-266457C76475}"/>
              </a:ext>
            </a:extLst>
          </p:cNvPr>
          <p:cNvSpPr txBox="1"/>
          <p:nvPr/>
        </p:nvSpPr>
        <p:spPr>
          <a:xfrm>
            <a:off x="838200" y="1098016"/>
            <a:ext cx="5181600" cy="307777"/>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Pembayaran Langsung serta Penyediaan Barang dan Jasa</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20" name="TextBox 19">
            <a:extLst>
              <a:ext uri="{FF2B5EF4-FFF2-40B4-BE49-F238E27FC236}">
                <a16:creationId xmlns:a16="http://schemas.microsoft.com/office/drawing/2014/main" id="{41028F30-073C-8494-8EE4-84933604A88C}"/>
              </a:ext>
            </a:extLst>
          </p:cNvPr>
          <p:cNvSpPr txBox="1"/>
          <p:nvPr/>
        </p:nvSpPr>
        <p:spPr>
          <a:xfrm>
            <a:off x="838200" y="1337170"/>
            <a:ext cx="7162800" cy="892552"/>
          </a:xfrm>
          <a:prstGeom prst="rect">
            <a:avLst/>
          </a:prstGeom>
          <a:noFill/>
        </p:spPr>
        <p:txBody>
          <a:bodyPr wrap="square" rtlCol="0">
            <a:spAutoFit/>
          </a:bodyPr>
          <a:lstStyle/>
          <a:p>
            <a:pPr algn="just"/>
            <a:r>
              <a:rPr lang="id-ID" sz="1300" dirty="0">
                <a:latin typeface="Quire Sans Light" panose="020B0302040400020003" pitchFamily="34" charset="0"/>
              </a:rPr>
              <a:t>Penyediaan langsung barang dan jasa terhadap orang-orang yang sangat miskin merupakan salah satu kebijakan yang dapat dilakukan. Beberapa contohnya adalah proyek kesehatan masyarakat pedesaan, menyediakan makan siang bagi siswa, program perbaikan gizi, pengadaan air bersih dan listrik. Contoh lainnya adalah program bantuan tunai langsung dan sembako bersubsidi.</a:t>
            </a:r>
          </a:p>
        </p:txBody>
      </p:sp>
      <p:sp>
        <p:nvSpPr>
          <p:cNvPr id="21" name="Google Shape;467;p34">
            <a:extLst>
              <a:ext uri="{FF2B5EF4-FFF2-40B4-BE49-F238E27FC236}">
                <a16:creationId xmlns:a16="http://schemas.microsoft.com/office/drawing/2014/main" id="{8EFC2A7A-B64A-7371-1EC7-C4E910C2FE43}"/>
              </a:ext>
            </a:extLst>
          </p:cNvPr>
          <p:cNvSpPr/>
          <p:nvPr/>
        </p:nvSpPr>
        <p:spPr>
          <a:xfrm>
            <a:off x="337591" y="2134567"/>
            <a:ext cx="500609" cy="384606"/>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b.</a:t>
            </a:r>
            <a:endParaRPr sz="1400" b="1" dirty="0">
              <a:solidFill>
                <a:schemeClr val="bg1"/>
              </a:solidFill>
              <a:latin typeface="Quire Sans" panose="020B0502040400020003" pitchFamily="34" charset="0"/>
              <a:cs typeface="Quire Sans" panose="020B0502040400020003" pitchFamily="34" charset="0"/>
            </a:endParaRPr>
          </a:p>
        </p:txBody>
      </p:sp>
      <p:sp>
        <p:nvSpPr>
          <p:cNvPr id="22" name="TextBox 21">
            <a:extLst>
              <a:ext uri="{FF2B5EF4-FFF2-40B4-BE49-F238E27FC236}">
                <a16:creationId xmlns:a16="http://schemas.microsoft.com/office/drawing/2014/main" id="{DCBD1B3E-5433-79BA-EB53-8D789203DE85}"/>
              </a:ext>
            </a:extLst>
          </p:cNvPr>
          <p:cNvSpPr txBox="1"/>
          <p:nvPr/>
        </p:nvSpPr>
        <p:spPr>
          <a:xfrm>
            <a:off x="838200" y="2188965"/>
            <a:ext cx="5181600" cy="307777"/>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Meningkatkan Aset Kaum Miskin</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23" name="TextBox 22">
            <a:extLst>
              <a:ext uri="{FF2B5EF4-FFF2-40B4-BE49-F238E27FC236}">
                <a16:creationId xmlns:a16="http://schemas.microsoft.com/office/drawing/2014/main" id="{6A6CDA20-4A09-A04F-4732-D40401A548A9}"/>
              </a:ext>
            </a:extLst>
          </p:cNvPr>
          <p:cNvSpPr txBox="1"/>
          <p:nvPr/>
        </p:nvSpPr>
        <p:spPr>
          <a:xfrm>
            <a:off x="838200" y="2409793"/>
            <a:ext cx="7162800" cy="1092607"/>
          </a:xfrm>
          <a:prstGeom prst="rect">
            <a:avLst/>
          </a:prstGeom>
          <a:noFill/>
        </p:spPr>
        <p:txBody>
          <a:bodyPr wrap="square" rtlCol="0">
            <a:spAutoFit/>
          </a:bodyPr>
          <a:lstStyle/>
          <a:p>
            <a:pPr algn="just"/>
            <a:r>
              <a:rPr lang="id-ID" sz="1300" dirty="0">
                <a:latin typeface="Quire Sans Light" panose="020B0302040400020003" pitchFamily="34" charset="0"/>
              </a:rPr>
              <a:t>Salah satu penyebab utama ketimpangan distribusi penghasilan di negara berkembang adalah pola kepemilikan aset yang </a:t>
            </a:r>
            <a:r>
              <a:rPr lang="id-ID" sz="1300" dirty="0" err="1">
                <a:latin typeface="Quire Sans Light" panose="020B0302040400020003" pitchFamily="34" charset="0"/>
              </a:rPr>
              <a:t>tidka</a:t>
            </a:r>
            <a:r>
              <a:rPr lang="id-ID" sz="1300" dirty="0">
                <a:latin typeface="Quire Sans Light" panose="020B0302040400020003" pitchFamily="34" charset="0"/>
              </a:rPr>
              <a:t> merata dan terkonsentrasi. Kebijakan yang biasanya berpengaruh secara signifikan dalam distribusi pendapatan adalah reformasi pertanahan </a:t>
            </a:r>
            <a:r>
              <a:rPr lang="id-ID" sz="1300" i="1" dirty="0">
                <a:latin typeface="Quire Sans Light" panose="020B0302040400020003" pitchFamily="34" charset="0"/>
              </a:rPr>
              <a:t>(</a:t>
            </a:r>
            <a:r>
              <a:rPr lang="id-ID" sz="1300" i="1" dirty="0" err="1">
                <a:latin typeface="Quire Sans Light" panose="020B0302040400020003" pitchFamily="34" charset="0"/>
              </a:rPr>
              <a:t>land</a:t>
            </a:r>
            <a:r>
              <a:rPr lang="id-ID" sz="1300" i="1" dirty="0">
                <a:latin typeface="Quire Sans Light" panose="020B0302040400020003" pitchFamily="34" charset="0"/>
              </a:rPr>
              <a:t> </a:t>
            </a:r>
            <a:r>
              <a:rPr lang="id-ID" sz="1300" i="1" dirty="0" err="1">
                <a:latin typeface="Quire Sans Light" panose="020B0302040400020003" pitchFamily="34" charset="0"/>
              </a:rPr>
              <a:t>reform</a:t>
            </a:r>
            <a:r>
              <a:rPr lang="id-ID" sz="1300" i="1" dirty="0">
                <a:latin typeface="Quire Sans Light" panose="020B0302040400020003" pitchFamily="34" charset="0"/>
              </a:rPr>
              <a:t>) </a:t>
            </a:r>
            <a:r>
              <a:rPr lang="id-ID" sz="1300" dirty="0">
                <a:latin typeface="Quire Sans Light" panose="020B0302040400020003" pitchFamily="34" charset="0"/>
              </a:rPr>
              <a:t>atau reformasi agraria. Cara lain dengan melalui pinjaman lunak, pemberian subsidi pupuk, dan memperluas fasilitas pendidikan.</a:t>
            </a:r>
            <a:endParaRPr lang="id-ID" sz="1300" i="1" dirty="0">
              <a:latin typeface="Quire Sans Light" panose="020B0302040400020003" pitchFamily="34" charset="0"/>
            </a:endParaRPr>
          </a:p>
        </p:txBody>
      </p:sp>
      <p:sp>
        <p:nvSpPr>
          <p:cNvPr id="24" name="Google Shape;467;p34">
            <a:extLst>
              <a:ext uri="{FF2B5EF4-FFF2-40B4-BE49-F238E27FC236}">
                <a16:creationId xmlns:a16="http://schemas.microsoft.com/office/drawing/2014/main" id="{79247545-35C5-F69D-1C21-CD26BE55F248}"/>
              </a:ext>
            </a:extLst>
          </p:cNvPr>
          <p:cNvSpPr/>
          <p:nvPr/>
        </p:nvSpPr>
        <p:spPr>
          <a:xfrm>
            <a:off x="337591" y="3420384"/>
            <a:ext cx="500609" cy="384606"/>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c.</a:t>
            </a:r>
            <a:endParaRPr sz="1400" b="1" dirty="0">
              <a:solidFill>
                <a:schemeClr val="bg1"/>
              </a:solidFill>
              <a:latin typeface="Quire Sans" panose="020B0502040400020003" pitchFamily="34" charset="0"/>
              <a:cs typeface="Quire Sans" panose="020B0502040400020003" pitchFamily="34" charset="0"/>
            </a:endParaRPr>
          </a:p>
        </p:txBody>
      </p:sp>
      <p:sp>
        <p:nvSpPr>
          <p:cNvPr id="25" name="TextBox 24">
            <a:extLst>
              <a:ext uri="{FF2B5EF4-FFF2-40B4-BE49-F238E27FC236}">
                <a16:creationId xmlns:a16="http://schemas.microsoft.com/office/drawing/2014/main" id="{39E7B8B9-1E7D-8E29-3ECC-9D4E29BDE252}"/>
              </a:ext>
            </a:extLst>
          </p:cNvPr>
          <p:cNvSpPr txBox="1"/>
          <p:nvPr/>
        </p:nvSpPr>
        <p:spPr>
          <a:xfrm>
            <a:off x="838200" y="3474782"/>
            <a:ext cx="5181600" cy="307777"/>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Penerapan Pajak Penghasilan Progresif</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26" name="TextBox 25">
            <a:extLst>
              <a:ext uri="{FF2B5EF4-FFF2-40B4-BE49-F238E27FC236}">
                <a16:creationId xmlns:a16="http://schemas.microsoft.com/office/drawing/2014/main" id="{EDBF01C2-CC0C-D644-2D42-504C34D6D93B}"/>
              </a:ext>
            </a:extLst>
          </p:cNvPr>
          <p:cNvSpPr txBox="1"/>
          <p:nvPr/>
        </p:nvSpPr>
        <p:spPr>
          <a:xfrm>
            <a:off x="842682" y="3692753"/>
            <a:ext cx="7162800" cy="692497"/>
          </a:xfrm>
          <a:prstGeom prst="rect">
            <a:avLst/>
          </a:prstGeom>
          <a:noFill/>
        </p:spPr>
        <p:txBody>
          <a:bodyPr wrap="square" rtlCol="0">
            <a:spAutoFit/>
          </a:bodyPr>
          <a:lstStyle/>
          <a:p>
            <a:pPr algn="just"/>
            <a:r>
              <a:rPr lang="id-ID" sz="1300" dirty="0">
                <a:latin typeface="Quire Sans Light" panose="020B0302040400020003" pitchFamily="34" charset="0"/>
              </a:rPr>
              <a:t>Instrumen yang berpengaruh langsung untuk membantu orang miskin adalah penerapan pajak penghasilan progresif. Hasil dari pajak dapat digunakan dalam program-program yang dirancang sesuai keadaan. </a:t>
            </a:r>
            <a:endParaRPr lang="id-ID" sz="1300" i="1" dirty="0">
              <a:latin typeface="Quire Sans Light" panose="020B0302040400020003" pitchFamily="34" charset="0"/>
            </a:endParaRPr>
          </a:p>
        </p:txBody>
      </p:sp>
    </p:spTree>
    <p:extLst>
      <p:ext uri="{BB962C8B-B14F-4D97-AF65-F5344CB8AC3E}">
        <p14:creationId xmlns:p14="http://schemas.microsoft.com/office/powerpoint/2010/main" val="3110929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4" name="Rectangle 3">
            <a:extLst>
              <a:ext uri="{FF2B5EF4-FFF2-40B4-BE49-F238E27FC236}">
                <a16:creationId xmlns:a16="http://schemas.microsoft.com/office/drawing/2014/main" id="{10E96B6F-7DB0-F5F1-0E83-2A7290475C3A}"/>
              </a:ext>
            </a:extLst>
          </p:cNvPr>
          <p:cNvSpPr/>
          <p:nvPr/>
        </p:nvSpPr>
        <p:spPr>
          <a:xfrm>
            <a:off x="4482" y="-40472"/>
            <a:ext cx="9139518" cy="4730581"/>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TextBox 5">
            <a:extLst>
              <a:ext uri="{FF2B5EF4-FFF2-40B4-BE49-F238E27FC236}">
                <a16:creationId xmlns:a16="http://schemas.microsoft.com/office/drawing/2014/main" id="{506E9FBE-5A8B-7486-AB55-848775A273ED}"/>
              </a:ext>
            </a:extLst>
          </p:cNvPr>
          <p:cNvSpPr txBox="1"/>
          <p:nvPr/>
        </p:nvSpPr>
        <p:spPr>
          <a:xfrm>
            <a:off x="246529" y="304272"/>
            <a:ext cx="3960416" cy="353943"/>
          </a:xfrm>
          <a:prstGeom prst="rect">
            <a:avLst/>
          </a:prstGeom>
          <a:noFill/>
        </p:spPr>
        <p:txBody>
          <a:bodyPr wrap="square" rtlCol="0">
            <a:spAutoFit/>
          </a:bodyPr>
          <a:lstStyle/>
          <a:p>
            <a:r>
              <a:rPr lang="en-US" sz="1700" b="1" dirty="0" err="1">
                <a:latin typeface="Eras Demi ITC" panose="020B0602030504020804" pitchFamily="34" charset="77"/>
              </a:rPr>
              <a:t>Perhatikan</a:t>
            </a:r>
            <a:r>
              <a:rPr lang="en-US" sz="1700" b="1" dirty="0">
                <a:latin typeface="Eras Demi ITC" panose="020B0602030504020804" pitchFamily="34" charset="77"/>
              </a:rPr>
              <a:t> </a:t>
            </a:r>
            <a:r>
              <a:rPr lang="en-US" sz="1700" b="1" dirty="0" err="1">
                <a:latin typeface="Eras Demi ITC" panose="020B0602030504020804" pitchFamily="34" charset="77"/>
              </a:rPr>
              <a:t>gambar</a:t>
            </a:r>
            <a:r>
              <a:rPr lang="en-US" sz="1700" b="1" dirty="0">
                <a:latin typeface="Eras Demi ITC" panose="020B0602030504020804" pitchFamily="34" charset="77"/>
              </a:rPr>
              <a:t> </a:t>
            </a:r>
            <a:r>
              <a:rPr lang="en-US" sz="1700" b="1" dirty="0" err="1">
                <a:latin typeface="Eras Demi ITC" panose="020B0602030504020804" pitchFamily="34" charset="77"/>
              </a:rPr>
              <a:t>berikut</a:t>
            </a:r>
            <a:r>
              <a:rPr lang="en-US" sz="1700" b="1" dirty="0">
                <a:latin typeface="Eras Demi ITC" panose="020B0602030504020804" pitchFamily="34" charset="77"/>
              </a:rPr>
              <a:t>. </a:t>
            </a:r>
          </a:p>
        </p:txBody>
      </p:sp>
      <p:pic>
        <p:nvPicPr>
          <p:cNvPr id="2" name="Picture 1">
            <a:extLst>
              <a:ext uri="{FF2B5EF4-FFF2-40B4-BE49-F238E27FC236}">
                <a16:creationId xmlns:a16="http://schemas.microsoft.com/office/drawing/2014/main" id="{109286E3-02B2-3298-E9CC-4DEBA7A4D4E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91000" y="-42290"/>
            <a:ext cx="6172200" cy="4772879"/>
          </a:xfrm>
          <a:prstGeom prst="flowChartOnlineStorage">
            <a:avLst/>
          </a:prstGeom>
        </p:spPr>
      </p:pic>
      <p:sp>
        <p:nvSpPr>
          <p:cNvPr id="7" name="TextBox 6">
            <a:extLst>
              <a:ext uri="{FF2B5EF4-FFF2-40B4-BE49-F238E27FC236}">
                <a16:creationId xmlns:a16="http://schemas.microsoft.com/office/drawing/2014/main" id="{30C0128F-4530-1F9D-4AEF-0ABA44DAE08B}"/>
              </a:ext>
            </a:extLst>
          </p:cNvPr>
          <p:cNvSpPr txBox="1"/>
          <p:nvPr/>
        </p:nvSpPr>
        <p:spPr>
          <a:xfrm>
            <a:off x="259629" y="718580"/>
            <a:ext cx="3595541" cy="3539430"/>
          </a:xfrm>
          <a:prstGeom prst="rect">
            <a:avLst/>
          </a:prstGeom>
          <a:noFill/>
        </p:spPr>
        <p:txBody>
          <a:bodyPr wrap="square" rtlCol="0">
            <a:spAutoFit/>
          </a:bodyPr>
          <a:lstStyle/>
          <a:p>
            <a:pPr algn="just"/>
            <a:r>
              <a:rPr lang="en-US" sz="1600" dirty="0">
                <a:latin typeface="Quire Sans" panose="020B0502040400020003" pitchFamily="34" charset="0"/>
                <a:cs typeface="Quire Sans" panose="020B0502040400020003" pitchFamily="34" charset="0"/>
              </a:rPr>
              <a:t>Gambar </a:t>
            </a:r>
            <a:r>
              <a:rPr lang="en-US" sz="1600" dirty="0" err="1">
                <a:latin typeface="Quire Sans" panose="020B0502040400020003" pitchFamily="34" charset="0"/>
                <a:cs typeface="Quire Sans" panose="020B0502040400020003" pitchFamily="34" charset="0"/>
              </a:rPr>
              <a:t>memperlihatkan</a:t>
            </a:r>
            <a:r>
              <a:rPr lang="en-US" sz="1600" dirty="0">
                <a:latin typeface="Quire Sans" panose="020B0502040400020003" pitchFamily="34" charset="0"/>
                <a:cs typeface="Quire Sans" panose="020B0502040400020003" pitchFamily="34" charset="0"/>
              </a:rPr>
              <a:t> para </a:t>
            </a:r>
            <a:r>
              <a:rPr lang="en-US" sz="1600" dirty="0" err="1">
                <a:latin typeface="Quire Sans" panose="020B0502040400020003" pitchFamily="34" charset="0"/>
                <a:cs typeface="Quire Sans" panose="020B0502040400020003" pitchFamily="34" charset="0"/>
              </a:rPr>
              <a:t>pemetik</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daun</a:t>
            </a:r>
            <a:r>
              <a:rPr lang="en-US" sz="1600" dirty="0">
                <a:latin typeface="Quire Sans" panose="020B0502040400020003" pitchFamily="34" charset="0"/>
                <a:cs typeface="Quire Sans" panose="020B0502040400020003" pitchFamily="34" charset="0"/>
              </a:rPr>
              <a:t> the di </a:t>
            </a:r>
            <a:r>
              <a:rPr lang="en-US" sz="1600" dirty="0" err="1">
                <a:latin typeface="Quire Sans" panose="020B0502040400020003" pitchFamily="34" charset="0"/>
                <a:cs typeface="Quire Sans" panose="020B0502040400020003" pitchFamily="34" charset="0"/>
              </a:rPr>
              <a:t>perkebunan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teh</a:t>
            </a:r>
            <a:r>
              <a:rPr lang="en-US" sz="1600" dirty="0">
                <a:latin typeface="Quire Sans" panose="020B0502040400020003" pitchFamily="34" charset="0"/>
                <a:cs typeface="Quire Sans" panose="020B0502040400020003" pitchFamily="34" charset="0"/>
              </a:rPr>
              <a:t>. Hasil </a:t>
            </a:r>
            <a:r>
              <a:rPr lang="en-US" sz="1600" dirty="0" err="1">
                <a:latin typeface="Quire Sans" panose="020B0502040400020003" pitchFamily="34" charset="0"/>
                <a:cs typeface="Quire Sans" panose="020B0502040400020003" pitchFamily="34" charset="0"/>
              </a:rPr>
              <a:t>perkebunan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tersebut</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merupakan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komponnen</a:t>
            </a:r>
            <a:r>
              <a:rPr lang="en-US" sz="1600" dirty="0">
                <a:latin typeface="Quire Sans" panose="020B0502040400020003" pitchFamily="34" charset="0"/>
                <a:cs typeface="Quire Sans" panose="020B0502040400020003" pitchFamily="34" charset="0"/>
              </a:rPr>
              <a:t> yang </a:t>
            </a:r>
            <a:r>
              <a:rPr lang="en-US" sz="1600" dirty="0" err="1">
                <a:latin typeface="Quire Sans" panose="020B0502040400020003" pitchFamily="34" charset="0"/>
                <a:cs typeface="Quire Sans" panose="020B0502040400020003" pitchFamily="34" charset="0"/>
              </a:rPr>
              <a:t>dapat</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digunakan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untuk</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menghitung</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pendapatan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nasional</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sebuah</a:t>
            </a:r>
            <a:r>
              <a:rPr lang="en-US" sz="1600" dirty="0">
                <a:latin typeface="Quire Sans" panose="020B0502040400020003" pitchFamily="34" charset="0"/>
                <a:cs typeface="Quire Sans" panose="020B0502040400020003" pitchFamily="34" charset="0"/>
              </a:rPr>
              <a:t> negara.</a:t>
            </a:r>
          </a:p>
          <a:p>
            <a:pPr marL="342900" indent="-342900" algn="just">
              <a:buFont typeface="+mj-lt"/>
              <a:buAutoNum type="arabicParenR"/>
            </a:pPr>
            <a:r>
              <a:rPr lang="en-US" sz="1600" dirty="0" err="1">
                <a:latin typeface="Quire Sans" panose="020B0502040400020003" pitchFamily="34" charset="0"/>
                <a:cs typeface="Quire Sans" panose="020B0502040400020003" pitchFamily="34" charset="0"/>
              </a:rPr>
              <a:t>Apakah</a:t>
            </a:r>
            <a:r>
              <a:rPr lang="en-US" sz="1600" dirty="0">
                <a:latin typeface="Quire Sans" panose="020B0502040400020003" pitchFamily="34" charset="0"/>
                <a:cs typeface="Quire Sans" panose="020B0502040400020003" pitchFamily="34" charset="0"/>
              </a:rPr>
              <a:t> Anda </a:t>
            </a:r>
            <a:r>
              <a:rPr lang="en-US" sz="1600" dirty="0" err="1">
                <a:latin typeface="Quire Sans" panose="020B0502040400020003" pitchFamily="34" charset="0"/>
                <a:cs typeface="Quire Sans" panose="020B0502040400020003" pitchFamily="34" charset="0"/>
              </a:rPr>
              <a:t>dapat</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menjelaskan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apa</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itu</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pendapatan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nasional</a:t>
            </a:r>
            <a:r>
              <a:rPr lang="en-US" sz="1600" dirty="0">
                <a:latin typeface="Quire Sans" panose="020B0502040400020003" pitchFamily="34" charset="0"/>
                <a:cs typeface="Quire Sans" panose="020B0502040400020003" pitchFamily="34" charset="0"/>
              </a:rPr>
              <a:t> dan </a:t>
            </a:r>
            <a:r>
              <a:rPr lang="en-US" sz="1600" dirty="0" err="1">
                <a:latin typeface="Quire Sans" panose="020B0502040400020003" pitchFamily="34" charset="0"/>
                <a:cs typeface="Quire Sans" panose="020B0502040400020003" pitchFamily="34" charset="0"/>
              </a:rPr>
              <a:t>manfaatnya</a:t>
            </a:r>
            <a:r>
              <a:rPr lang="en-US" sz="1600" dirty="0">
                <a:latin typeface="Quire Sans" panose="020B0502040400020003" pitchFamily="34" charset="0"/>
                <a:cs typeface="Quire Sans" panose="020B0502040400020003" pitchFamily="34" charset="0"/>
              </a:rPr>
              <a:t>?</a:t>
            </a:r>
          </a:p>
          <a:p>
            <a:pPr marL="342900" indent="-342900" algn="just">
              <a:buFont typeface="+mj-lt"/>
              <a:buAutoNum type="arabicParenR"/>
            </a:pPr>
            <a:r>
              <a:rPr lang="en-US" sz="1600" dirty="0" err="1">
                <a:latin typeface="Quire Sans" panose="020B0502040400020003" pitchFamily="34" charset="0"/>
                <a:cs typeface="Quire Sans" panose="020B0502040400020003" pitchFamily="34" charset="0"/>
              </a:rPr>
              <a:t>Bagaimana</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menghitung</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pendapatan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nasional</a:t>
            </a:r>
            <a:r>
              <a:rPr lang="en-US" sz="1600" dirty="0">
                <a:latin typeface="Quire Sans" panose="020B0502040400020003" pitchFamily="34" charset="0"/>
                <a:cs typeface="Quire Sans" panose="020B0502040400020003" pitchFamily="34" charset="0"/>
              </a:rPr>
              <a:t>?</a:t>
            </a:r>
          </a:p>
          <a:p>
            <a:pPr marL="342900" indent="-342900" algn="just">
              <a:buFont typeface="+mj-lt"/>
              <a:buAutoNum type="arabicParenR"/>
            </a:pPr>
            <a:r>
              <a:rPr lang="en-US" sz="1600" dirty="0" err="1">
                <a:latin typeface="Quire Sans" panose="020B0502040400020003" pitchFamily="34" charset="0"/>
                <a:cs typeface="Quire Sans" panose="020B0502040400020003" pitchFamily="34" charset="0"/>
              </a:rPr>
              <a:t>Bagaimana</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hubungan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pendapatan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nasional</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dengan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kesenjangan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ekonomi</a:t>
            </a:r>
            <a:r>
              <a:rPr lang="en-US" sz="1600" dirty="0">
                <a:latin typeface="Quire Sans" panose="020B0502040400020003" pitchFamily="34" charset="0"/>
                <a:cs typeface="Quire Sans" panose="020B0502040400020003" pitchFamily="34" charset="0"/>
              </a:rPr>
              <a:t>?</a:t>
            </a:r>
          </a:p>
        </p:txBody>
      </p:sp>
      <p:grpSp>
        <p:nvGrpSpPr>
          <p:cNvPr id="3" name="Group 2">
            <a:extLst>
              <a:ext uri="{FF2B5EF4-FFF2-40B4-BE49-F238E27FC236}">
                <a16:creationId xmlns:a16="http://schemas.microsoft.com/office/drawing/2014/main" id="{3415C2B9-4B16-A354-FB85-E1CE5688DD0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B403369C-81E3-EB47-AC7F-EABC44744951}"/>
                </a:ext>
              </a:extLst>
            </p:cNvPr>
            <p:cNvGrpSpPr/>
            <p:nvPr/>
          </p:nvGrpSpPr>
          <p:grpSpPr>
            <a:xfrm>
              <a:off x="0" y="4302125"/>
              <a:ext cx="9144000" cy="841375"/>
              <a:chOff x="0" y="4302125"/>
              <a:chExt cx="9144000" cy="841375"/>
            </a:xfrm>
          </p:grpSpPr>
          <p:grpSp>
            <p:nvGrpSpPr>
              <p:cNvPr id="9" name="Group 8">
                <a:extLst>
                  <a:ext uri="{FF2B5EF4-FFF2-40B4-BE49-F238E27FC236}">
                    <a16:creationId xmlns:a16="http://schemas.microsoft.com/office/drawing/2014/main" id="{1500AE6B-3CFE-5ADB-0FBE-1B51F706DA74}"/>
                  </a:ext>
                </a:extLst>
              </p:cNvPr>
              <p:cNvGrpSpPr/>
              <p:nvPr/>
            </p:nvGrpSpPr>
            <p:grpSpPr>
              <a:xfrm>
                <a:off x="0" y="4302125"/>
                <a:ext cx="9144000" cy="841375"/>
                <a:chOff x="0" y="4302125"/>
                <a:chExt cx="9144000" cy="841375"/>
              </a:xfrm>
            </p:grpSpPr>
            <p:pic>
              <p:nvPicPr>
                <p:cNvPr id="11" name="Picture 2" descr="E:\ELISA\ERLANGGA LISA\2017\TEMPLATE PPT\SMP PPKN kelas X kelompok wajib\SMP PPKN kelas X kelompok wajib.png">
                  <a:extLst>
                    <a:ext uri="{FF2B5EF4-FFF2-40B4-BE49-F238E27FC236}">
                      <a16:creationId xmlns:a16="http://schemas.microsoft.com/office/drawing/2014/main" id="{64AB140C-1B3F-41BF-E050-975A405323A5}"/>
                    </a:ext>
                  </a:extLst>
                </p:cNvPr>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12" name="TextBox 16">
                  <a:extLst>
                    <a:ext uri="{FF2B5EF4-FFF2-40B4-BE49-F238E27FC236}">
                      <a16:creationId xmlns:a16="http://schemas.microsoft.com/office/drawing/2014/main" id="{870ACE11-C929-F374-08D3-38CEBC0BBEB4}"/>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0" name="Picture 9" descr="A picture containing text&#10;&#10;Description automatically generated">
                <a:extLst>
                  <a:ext uri="{FF2B5EF4-FFF2-40B4-BE49-F238E27FC236}">
                    <a16:creationId xmlns:a16="http://schemas.microsoft.com/office/drawing/2014/main" id="{28A4D4D8-77AD-1B16-5CD4-58782672DBFD}"/>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8" name="Rectangle 7">
              <a:extLst>
                <a:ext uri="{FF2B5EF4-FFF2-40B4-BE49-F238E27FC236}">
                  <a16:creationId xmlns:a16="http://schemas.microsoft.com/office/drawing/2014/main" id="{AD5E9F03-4C10-5B10-CD6E-A3EBAC4C9DBD}"/>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Tree>
    <p:extLst>
      <p:ext uri="{BB962C8B-B14F-4D97-AF65-F5344CB8AC3E}">
        <p14:creationId xmlns:p14="http://schemas.microsoft.com/office/powerpoint/2010/main" val="3441378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A36857-3994-9ABC-1B33-78B387DDFC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1123948"/>
            <a:ext cx="2450831" cy="2450831"/>
          </a:xfrm>
          <a:prstGeom prst="rect">
            <a:avLst/>
          </a:prstGeom>
        </p:spPr>
      </p:pic>
      <p:sp>
        <p:nvSpPr>
          <p:cNvPr id="9" name="Google Shape;171;p32">
            <a:extLst>
              <a:ext uri="{FF2B5EF4-FFF2-40B4-BE49-F238E27FC236}">
                <a16:creationId xmlns:a16="http://schemas.microsoft.com/office/drawing/2014/main" id="{E43C51A3-EE79-0AB7-1D1C-EC93F814AEB2}"/>
              </a:ext>
            </a:extLst>
          </p:cNvPr>
          <p:cNvSpPr/>
          <p:nvPr/>
        </p:nvSpPr>
        <p:spPr>
          <a:xfrm>
            <a:off x="1143000" y="1847987"/>
            <a:ext cx="3649884" cy="1002751"/>
          </a:xfrm>
          <a:prstGeom prst="roundRect">
            <a:avLst>
              <a:gd name="adj" fmla="val 50000"/>
            </a:avLst>
          </a:prstGeom>
          <a:solidFill>
            <a:srgbClr val="D78857"/>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2800" dirty="0">
                <a:solidFill>
                  <a:schemeClr val="bg1"/>
                </a:solidFill>
                <a:latin typeface="Cooper Black" panose="0208090404030B020404" pitchFamily="18" charset="77"/>
              </a:rPr>
              <a:t>A. </a:t>
            </a:r>
            <a:r>
              <a:rPr lang="en-US" sz="2800" dirty="0" err="1">
                <a:solidFill>
                  <a:schemeClr val="bg1"/>
                </a:solidFill>
                <a:latin typeface="Cooper Black" panose="0208090404030B020404" pitchFamily="18" charset="77"/>
              </a:rPr>
              <a:t>Pendapatan</a:t>
            </a:r>
            <a:r>
              <a:rPr lang="en-US" sz="2800" dirty="0">
                <a:solidFill>
                  <a:schemeClr val="bg1"/>
                </a:solidFill>
                <a:latin typeface="Cooper Black" panose="0208090404030B020404" pitchFamily="18" charset="77"/>
              </a:rPr>
              <a:t> Nasional</a:t>
            </a:r>
            <a:endParaRPr sz="2800" dirty="0">
              <a:solidFill>
                <a:schemeClr val="bg1"/>
              </a:solidFill>
              <a:latin typeface="Cooper Black" panose="0208090404030B020404" pitchFamily="18" charset="77"/>
            </a:endParaRPr>
          </a:p>
        </p:txBody>
      </p:sp>
      <p:grpSp>
        <p:nvGrpSpPr>
          <p:cNvPr id="10" name="Group 9">
            <a:extLst>
              <a:ext uri="{FF2B5EF4-FFF2-40B4-BE49-F238E27FC236}">
                <a16:creationId xmlns:a16="http://schemas.microsoft.com/office/drawing/2014/main" id="{032DC601-C325-D732-56C3-FE4AAE5D0C20}"/>
              </a:ext>
            </a:extLst>
          </p:cNvPr>
          <p:cNvGrpSpPr/>
          <p:nvPr/>
        </p:nvGrpSpPr>
        <p:grpSpPr>
          <a:xfrm>
            <a:off x="0" y="4302125"/>
            <a:ext cx="9144000" cy="841375"/>
            <a:chOff x="0" y="4302125"/>
            <a:chExt cx="9144000" cy="841375"/>
          </a:xfrm>
        </p:grpSpPr>
        <p:grpSp>
          <p:nvGrpSpPr>
            <p:cNvPr id="11" name="Group 10">
              <a:extLst>
                <a:ext uri="{FF2B5EF4-FFF2-40B4-BE49-F238E27FC236}">
                  <a16:creationId xmlns:a16="http://schemas.microsoft.com/office/drawing/2014/main" id="{7C084D7B-C8B9-ACBC-0C18-6F423CD8538C}"/>
                </a:ext>
              </a:extLst>
            </p:cNvPr>
            <p:cNvGrpSpPr/>
            <p:nvPr/>
          </p:nvGrpSpPr>
          <p:grpSpPr>
            <a:xfrm>
              <a:off x="0" y="4302125"/>
              <a:ext cx="9144000" cy="841375"/>
              <a:chOff x="0" y="4302125"/>
              <a:chExt cx="9144000" cy="841375"/>
            </a:xfrm>
          </p:grpSpPr>
          <p:grpSp>
            <p:nvGrpSpPr>
              <p:cNvPr id="13" name="Group 12">
                <a:extLst>
                  <a:ext uri="{FF2B5EF4-FFF2-40B4-BE49-F238E27FC236}">
                    <a16:creationId xmlns:a16="http://schemas.microsoft.com/office/drawing/2014/main" id="{DD87DDB6-F778-F0EA-2780-4DE5B55320AD}"/>
                  </a:ext>
                </a:extLst>
              </p:cNvPr>
              <p:cNvGrpSpPr/>
              <p:nvPr/>
            </p:nvGrpSpPr>
            <p:grpSpPr>
              <a:xfrm>
                <a:off x="0" y="4302125"/>
                <a:ext cx="9144000" cy="841375"/>
                <a:chOff x="0" y="4302125"/>
                <a:chExt cx="9144000" cy="841375"/>
              </a:xfrm>
            </p:grpSpPr>
            <p:pic>
              <p:nvPicPr>
                <p:cNvPr id="15" name="Picture 2" descr="E:\ELISA\ERLANGGA LISA\2017\TEMPLATE PPT\SMP PPKN kelas X kelompok wajib\SMP PPKN kelas X kelompok wajib.png">
                  <a:extLst>
                    <a:ext uri="{FF2B5EF4-FFF2-40B4-BE49-F238E27FC236}">
                      <a16:creationId xmlns:a16="http://schemas.microsoft.com/office/drawing/2014/main" id="{EE91B3B1-97EE-515B-DB2A-63E0D096C60A}"/>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6" name="TextBox 16">
                  <a:extLst>
                    <a:ext uri="{FF2B5EF4-FFF2-40B4-BE49-F238E27FC236}">
                      <a16:creationId xmlns:a16="http://schemas.microsoft.com/office/drawing/2014/main" id="{CC5ECC91-98F8-04AC-4CF5-81FC8D5E293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4" name="Picture 13" descr="A picture containing text&#10;&#10;Description automatically generated">
                <a:extLst>
                  <a:ext uri="{FF2B5EF4-FFF2-40B4-BE49-F238E27FC236}">
                    <a16:creationId xmlns:a16="http://schemas.microsoft.com/office/drawing/2014/main" id="{162C9DA1-B6E2-77CF-E769-7BB5CC97052C}"/>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2" name="Rectangle 11">
              <a:extLst>
                <a:ext uri="{FF2B5EF4-FFF2-40B4-BE49-F238E27FC236}">
                  <a16:creationId xmlns:a16="http://schemas.microsoft.com/office/drawing/2014/main" id="{94D0591C-F72D-D851-A7A6-D345880D51F2}"/>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Tree>
    <p:extLst>
      <p:ext uri="{BB962C8B-B14F-4D97-AF65-F5344CB8AC3E}">
        <p14:creationId xmlns:p14="http://schemas.microsoft.com/office/powerpoint/2010/main" val="22822783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69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97D1A49-9FFA-C618-76B5-5305F05F3AA9}"/>
              </a:ext>
            </a:extLst>
          </p:cNvPr>
          <p:cNvGrpSpPr/>
          <p:nvPr/>
        </p:nvGrpSpPr>
        <p:grpSpPr>
          <a:xfrm>
            <a:off x="0" y="4302125"/>
            <a:ext cx="9144000" cy="841375"/>
            <a:chOff x="0" y="4302125"/>
            <a:chExt cx="9144000" cy="841375"/>
          </a:xfrm>
        </p:grpSpPr>
        <p:grpSp>
          <p:nvGrpSpPr>
            <p:cNvPr id="13" name="Group 12">
              <a:extLst>
                <a:ext uri="{FF2B5EF4-FFF2-40B4-BE49-F238E27FC236}">
                  <a16:creationId xmlns:a16="http://schemas.microsoft.com/office/drawing/2014/main" id="{C16D968C-8633-DE64-0DBC-F96E84BF17EA}"/>
                </a:ext>
              </a:extLst>
            </p:cNvPr>
            <p:cNvGrpSpPr/>
            <p:nvPr/>
          </p:nvGrpSpPr>
          <p:grpSpPr>
            <a:xfrm>
              <a:off x="0" y="4302125"/>
              <a:ext cx="9144000" cy="841375"/>
              <a:chOff x="0" y="4302125"/>
              <a:chExt cx="9144000" cy="841375"/>
            </a:xfrm>
          </p:grpSpPr>
          <p:grpSp>
            <p:nvGrpSpPr>
              <p:cNvPr id="15" name="Group 14">
                <a:extLst>
                  <a:ext uri="{FF2B5EF4-FFF2-40B4-BE49-F238E27FC236}">
                    <a16:creationId xmlns:a16="http://schemas.microsoft.com/office/drawing/2014/main" id="{225A4332-6D33-CC7B-B09A-6281298D8F29}"/>
                  </a:ext>
                </a:extLst>
              </p:cNvPr>
              <p:cNvGrpSpPr/>
              <p:nvPr/>
            </p:nvGrpSpPr>
            <p:grpSpPr>
              <a:xfrm>
                <a:off x="0" y="4302125"/>
                <a:ext cx="9144000" cy="841375"/>
                <a:chOff x="0" y="4302125"/>
                <a:chExt cx="9144000" cy="841375"/>
              </a:xfrm>
            </p:grpSpPr>
            <p:pic>
              <p:nvPicPr>
                <p:cNvPr id="17" name="Picture 2" descr="E:\ELISA\ERLANGGA LISA\2017\TEMPLATE PPT\SMP PPKN kelas X kelompok wajib\SMP PPKN kelas X kelompok wajib.png">
                  <a:extLst>
                    <a:ext uri="{FF2B5EF4-FFF2-40B4-BE49-F238E27FC236}">
                      <a16:creationId xmlns:a16="http://schemas.microsoft.com/office/drawing/2014/main" id="{FAEFE90A-12A0-2E9D-23DE-1C310D74C026}"/>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8" name="TextBox 16">
                  <a:extLst>
                    <a:ext uri="{FF2B5EF4-FFF2-40B4-BE49-F238E27FC236}">
                      <a16:creationId xmlns:a16="http://schemas.microsoft.com/office/drawing/2014/main" id="{01592AF9-1C51-8109-7992-E2C6D1B0BE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6" name="Picture 15" descr="A picture containing text&#10;&#10;Description automatically generated">
                <a:extLst>
                  <a:ext uri="{FF2B5EF4-FFF2-40B4-BE49-F238E27FC236}">
                    <a16:creationId xmlns:a16="http://schemas.microsoft.com/office/drawing/2014/main" id="{A5A4D337-AD34-4728-C13A-6DEA261C3E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14" name="Rectangle 13">
              <a:extLst>
                <a:ext uri="{FF2B5EF4-FFF2-40B4-BE49-F238E27FC236}">
                  <a16:creationId xmlns:a16="http://schemas.microsoft.com/office/drawing/2014/main" id="{0C490195-873E-EE3F-D10A-5D82C886E7C0}"/>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9" name="Google Shape;2260;p38">
            <a:extLst>
              <a:ext uri="{FF2B5EF4-FFF2-40B4-BE49-F238E27FC236}">
                <a16:creationId xmlns:a16="http://schemas.microsoft.com/office/drawing/2014/main" id="{269CBAC2-E8B8-8427-297B-263EC478E984}"/>
              </a:ext>
            </a:extLst>
          </p:cNvPr>
          <p:cNvSpPr txBox="1">
            <a:spLocks/>
          </p:cNvSpPr>
          <p:nvPr/>
        </p:nvSpPr>
        <p:spPr>
          <a:xfrm>
            <a:off x="130122" y="1714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20" name="Google Shape;2259;p38">
            <a:extLst>
              <a:ext uri="{FF2B5EF4-FFF2-40B4-BE49-F238E27FC236}">
                <a16:creationId xmlns:a16="http://schemas.microsoft.com/office/drawing/2014/main" id="{9CE72282-C417-DCFD-FA53-D7392CB316A5}"/>
              </a:ext>
            </a:extLst>
          </p:cNvPr>
          <p:cNvSpPr txBox="1">
            <a:spLocks/>
          </p:cNvSpPr>
          <p:nvPr/>
        </p:nvSpPr>
        <p:spPr>
          <a:xfrm>
            <a:off x="838455" y="217035"/>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Pengertian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Nasional</a:t>
            </a:r>
          </a:p>
        </p:txBody>
      </p:sp>
      <p:sp>
        <p:nvSpPr>
          <p:cNvPr id="22" name="Rounded Rectangle 21">
            <a:extLst>
              <a:ext uri="{FF2B5EF4-FFF2-40B4-BE49-F238E27FC236}">
                <a16:creationId xmlns:a16="http://schemas.microsoft.com/office/drawing/2014/main" id="{97CD510E-653C-3262-4CBB-0287D8AC5EDE}"/>
              </a:ext>
            </a:extLst>
          </p:cNvPr>
          <p:cNvSpPr/>
          <p:nvPr/>
        </p:nvSpPr>
        <p:spPr>
          <a:xfrm>
            <a:off x="914400" y="781050"/>
            <a:ext cx="7315200" cy="1714500"/>
          </a:xfrm>
          <a:prstGeom prst="roundRect">
            <a:avLst>
              <a:gd name="adj" fmla="val 11625"/>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400" dirty="0">
                <a:solidFill>
                  <a:schemeClr val="tx1"/>
                </a:solidFill>
                <a:latin typeface="Quire Sans Light" panose="020B0302040400020003" pitchFamily="34" charset="0"/>
              </a:rPr>
              <a:t>Terdapat beberapa definisi pendapatan nasional, yaitu sebagai berikut.</a:t>
            </a:r>
          </a:p>
          <a:p>
            <a:pPr marL="342900" indent="-342900" algn="just">
              <a:buFont typeface="+mj-lt"/>
              <a:buAutoNum type="alphaLcPeriod"/>
            </a:pPr>
            <a:r>
              <a:rPr lang="id-ID" sz="1400" dirty="0">
                <a:solidFill>
                  <a:schemeClr val="tx1"/>
                </a:solidFill>
                <a:latin typeface="Quire Sans Light" panose="020B0302040400020003" pitchFamily="34" charset="0"/>
              </a:rPr>
              <a:t>Pendapatan nasional adalah total nilai barang dan jasa akhir yang dihasilkan oleh suatu perekonomian dalam periode tertentu yang dihitung berdasarkan nilai pasar.</a:t>
            </a:r>
          </a:p>
          <a:p>
            <a:pPr marL="342900" indent="-342900" algn="just">
              <a:buFont typeface="+mj-lt"/>
              <a:buAutoNum type="alphaLcPeriod"/>
            </a:pPr>
            <a:r>
              <a:rPr lang="id-ID" sz="1400" dirty="0">
                <a:solidFill>
                  <a:schemeClr val="tx1"/>
                </a:solidFill>
                <a:latin typeface="Quire Sans Light" panose="020B0302040400020003" pitchFamily="34" charset="0"/>
              </a:rPr>
              <a:t>Pendapatan nasional adalah jumlah barang dan jasa yang diproduksi oleh sebuah negara dalam setahun yang </a:t>
            </a:r>
            <a:r>
              <a:rPr lang="id-ID" sz="1400" dirty="0" err="1">
                <a:solidFill>
                  <a:schemeClr val="tx1"/>
                </a:solidFill>
                <a:latin typeface="Quire Sans Light" panose="020B0302040400020003" pitchFamily="34" charset="0"/>
              </a:rPr>
              <a:t>diukut</a:t>
            </a:r>
            <a:r>
              <a:rPr lang="id-ID" sz="1400" dirty="0">
                <a:solidFill>
                  <a:schemeClr val="tx1"/>
                </a:solidFill>
                <a:latin typeface="Quire Sans Light" panose="020B0302040400020003" pitchFamily="34" charset="0"/>
              </a:rPr>
              <a:t> dengan satuan uang.</a:t>
            </a:r>
          </a:p>
          <a:p>
            <a:pPr marL="342900" indent="-342900" algn="just">
              <a:buFont typeface="+mj-lt"/>
              <a:buAutoNum type="alphaLcPeriod"/>
            </a:pPr>
            <a:r>
              <a:rPr lang="id-ID" sz="1400" dirty="0">
                <a:solidFill>
                  <a:schemeClr val="tx1"/>
                </a:solidFill>
                <a:latin typeface="Quire Sans Light" panose="020B0302040400020003" pitchFamily="34" charset="0"/>
              </a:rPr>
              <a:t>Pendapatan nasional merupakan jumlah total antara upah, sewa, bunga, dan keuntungan yang diterima per tahun oleh warga negara.</a:t>
            </a:r>
          </a:p>
        </p:txBody>
      </p:sp>
      <p:sp>
        <p:nvSpPr>
          <p:cNvPr id="23" name="Rounded Rectangle 22">
            <a:extLst>
              <a:ext uri="{FF2B5EF4-FFF2-40B4-BE49-F238E27FC236}">
                <a16:creationId xmlns:a16="http://schemas.microsoft.com/office/drawing/2014/main" id="{F404F354-83C6-1EF1-14CA-C5A6A54A94E2}"/>
              </a:ext>
            </a:extLst>
          </p:cNvPr>
          <p:cNvSpPr/>
          <p:nvPr/>
        </p:nvSpPr>
        <p:spPr>
          <a:xfrm>
            <a:off x="914400" y="2599951"/>
            <a:ext cx="7315200" cy="1495799"/>
          </a:xfrm>
          <a:prstGeom prst="roundRect">
            <a:avLst>
              <a:gd name="adj" fmla="val 11625"/>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400" dirty="0">
                <a:solidFill>
                  <a:schemeClr val="tx1"/>
                </a:solidFill>
                <a:latin typeface="Quire Sans Light" panose="020B0302040400020003" pitchFamily="34" charset="0"/>
              </a:rPr>
              <a:t>Menurut </a:t>
            </a:r>
            <a:r>
              <a:rPr lang="id-ID" sz="1400" b="1" dirty="0">
                <a:solidFill>
                  <a:schemeClr val="tx1"/>
                </a:solidFill>
                <a:latin typeface="Quire Sans" panose="020B0502040400020003" pitchFamily="34" charset="0"/>
                <a:cs typeface="Quire Sans" panose="020B0502040400020003" pitchFamily="34" charset="0"/>
              </a:rPr>
              <a:t>Alfred Marshall</a:t>
            </a:r>
            <a:r>
              <a:rPr lang="id-ID" sz="1400" dirty="0">
                <a:solidFill>
                  <a:schemeClr val="tx1"/>
                </a:solidFill>
                <a:latin typeface="Quire Sans Light" panose="020B0302040400020003" pitchFamily="34" charset="0"/>
              </a:rPr>
              <a:t>, pendapatan nasional adalah tenaga kerja dan modal dari suatu negara yang </a:t>
            </a:r>
            <a:r>
              <a:rPr lang="id-ID" sz="1400" dirty="0" err="1">
                <a:solidFill>
                  <a:schemeClr val="tx1"/>
                </a:solidFill>
                <a:latin typeface="Quire Sans Light" panose="020B0302040400020003" pitchFamily="34" charset="0"/>
              </a:rPr>
              <a:t>mengola</a:t>
            </a:r>
            <a:r>
              <a:rPr lang="id-ID" sz="1400" dirty="0">
                <a:solidFill>
                  <a:schemeClr val="tx1"/>
                </a:solidFill>
                <a:latin typeface="Quire Sans Light" panose="020B0302040400020003" pitchFamily="34" charset="0"/>
              </a:rPr>
              <a:t> sumber alamnya untuk memproduksi sejumlah neto komoditas, baik material maupun </a:t>
            </a:r>
            <a:r>
              <a:rPr lang="id-ID" sz="1400" dirty="0" err="1">
                <a:solidFill>
                  <a:schemeClr val="tx1"/>
                </a:solidFill>
                <a:latin typeface="Quire Sans Light" panose="020B0302040400020003" pitchFamily="34" charset="0"/>
              </a:rPr>
              <a:t>immaterial</a:t>
            </a:r>
            <a:r>
              <a:rPr lang="id-ID" sz="1400" dirty="0">
                <a:solidFill>
                  <a:schemeClr val="tx1"/>
                </a:solidFill>
                <a:latin typeface="Quire Sans Light" panose="020B0302040400020003" pitchFamily="34" charset="0"/>
              </a:rPr>
              <a:t>, termasuk jasa dan sejenisnya. </a:t>
            </a:r>
          </a:p>
          <a:p>
            <a:pPr algn="just"/>
            <a:r>
              <a:rPr lang="id-ID" sz="1400" dirty="0">
                <a:solidFill>
                  <a:schemeClr val="tx1"/>
                </a:solidFill>
                <a:latin typeface="Quire Sans Light" panose="020B0302040400020003" pitchFamily="34" charset="0"/>
              </a:rPr>
              <a:t>Menurut </a:t>
            </a:r>
            <a:r>
              <a:rPr lang="id-ID" sz="1400" b="1" dirty="0" err="1">
                <a:solidFill>
                  <a:schemeClr val="tx1"/>
                </a:solidFill>
                <a:latin typeface="Quire Sans" panose="020B0502040400020003" pitchFamily="34" charset="0"/>
                <a:cs typeface="Quire Sans" panose="020B0502040400020003" pitchFamily="34" charset="0"/>
              </a:rPr>
              <a:t>Irving</a:t>
            </a:r>
            <a:r>
              <a:rPr lang="id-ID" sz="1400" b="1" dirty="0">
                <a:solidFill>
                  <a:schemeClr val="tx1"/>
                </a:solidFill>
                <a:latin typeface="Quire Sans" panose="020B0502040400020003" pitchFamily="34" charset="0"/>
                <a:cs typeface="Quire Sans" panose="020B0502040400020003" pitchFamily="34" charset="0"/>
              </a:rPr>
              <a:t> Fisher</a:t>
            </a:r>
            <a:r>
              <a:rPr lang="id-ID" sz="1400" dirty="0">
                <a:solidFill>
                  <a:schemeClr val="tx1"/>
                </a:solidFill>
                <a:latin typeface="Quire Sans" panose="020B0502040400020003" pitchFamily="34" charset="0"/>
                <a:cs typeface="Quire Sans" panose="020B0502040400020003" pitchFamily="34" charset="0"/>
              </a:rPr>
              <a:t>, </a:t>
            </a:r>
            <a:r>
              <a:rPr lang="id-ID" sz="1400" dirty="0">
                <a:solidFill>
                  <a:schemeClr val="tx1"/>
                </a:solidFill>
                <a:latin typeface="Quire Sans Light" panose="020B0302040400020003" pitchFamily="34" charset="0"/>
                <a:cs typeface="Quire Sans" panose="020B0502040400020003" pitchFamily="34" charset="0"/>
              </a:rPr>
              <a:t>pendapatan nasional yang hakiki adalah hasil neto yang langsung dikonsumsi pada tahun itu juga.</a:t>
            </a:r>
            <a:endParaRPr lang="id-ID" sz="1400" dirty="0">
              <a:solidFill>
                <a:schemeClr val="tx1"/>
              </a:solidFill>
              <a:latin typeface="Quire Sans Light" panose="020B0302040400020003" pitchFamily="34" charset="0"/>
            </a:endParaRPr>
          </a:p>
        </p:txBody>
      </p:sp>
    </p:spTree>
    <p:extLst>
      <p:ext uri="{BB962C8B-B14F-4D97-AF65-F5344CB8AC3E}">
        <p14:creationId xmlns:p14="http://schemas.microsoft.com/office/powerpoint/2010/main" val="256451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8B9CC42-921F-4DEA-5A79-B655BECFFDC9}"/>
              </a:ext>
            </a:extLst>
          </p:cNvPr>
          <p:cNvGrpSpPr/>
          <p:nvPr/>
        </p:nvGrpSpPr>
        <p:grpSpPr>
          <a:xfrm>
            <a:off x="0" y="4302125"/>
            <a:ext cx="9144000" cy="841375"/>
            <a:chOff x="0" y="4302125"/>
            <a:chExt cx="9144000" cy="841375"/>
          </a:xfrm>
        </p:grpSpPr>
        <p:grpSp>
          <p:nvGrpSpPr>
            <p:cNvPr id="8" name="Group 7">
              <a:extLst>
                <a:ext uri="{FF2B5EF4-FFF2-40B4-BE49-F238E27FC236}">
                  <a16:creationId xmlns:a16="http://schemas.microsoft.com/office/drawing/2014/main" id="{EC832BDD-8EFA-7748-9635-D7A4B9D7CB96}"/>
                </a:ext>
              </a:extLst>
            </p:cNvPr>
            <p:cNvGrpSpPr/>
            <p:nvPr/>
          </p:nvGrpSpPr>
          <p:grpSpPr>
            <a:xfrm>
              <a:off x="0" y="4302125"/>
              <a:ext cx="9144000" cy="841375"/>
              <a:chOff x="0" y="4302125"/>
              <a:chExt cx="9144000" cy="841375"/>
            </a:xfrm>
          </p:grpSpPr>
          <p:grpSp>
            <p:nvGrpSpPr>
              <p:cNvPr id="10" name="Group 9">
                <a:extLst>
                  <a:ext uri="{FF2B5EF4-FFF2-40B4-BE49-F238E27FC236}">
                    <a16:creationId xmlns:a16="http://schemas.microsoft.com/office/drawing/2014/main" id="{FA9C98F5-461E-51BF-805C-A68645B73927}"/>
                  </a:ext>
                </a:extLst>
              </p:cNvPr>
              <p:cNvGrpSpPr/>
              <p:nvPr/>
            </p:nvGrpSpPr>
            <p:grpSpPr>
              <a:xfrm>
                <a:off x="0" y="4302125"/>
                <a:ext cx="9144000" cy="841375"/>
                <a:chOff x="0" y="4302125"/>
                <a:chExt cx="9144000" cy="841375"/>
              </a:xfrm>
            </p:grpSpPr>
            <p:pic>
              <p:nvPicPr>
                <p:cNvPr id="12" name="Picture 2" descr="E:\ELISA\ERLANGGA LISA\2017\TEMPLATE PPT\SMP PPKN kelas X kelompok wajib\SMP PPKN kelas X kelompok wajib.png">
                  <a:extLst>
                    <a:ext uri="{FF2B5EF4-FFF2-40B4-BE49-F238E27FC236}">
                      <a16:creationId xmlns:a16="http://schemas.microsoft.com/office/drawing/2014/main" id="{23FFFCCE-8485-454C-7AB6-E702ABF448F9}"/>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3" name="TextBox 16">
                  <a:extLst>
                    <a:ext uri="{FF2B5EF4-FFF2-40B4-BE49-F238E27FC236}">
                      <a16:creationId xmlns:a16="http://schemas.microsoft.com/office/drawing/2014/main" id="{3A414973-BF3F-7D0A-A1BE-AAC0B2C78F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1" name="Picture 10" descr="A picture containing text&#10;&#10;Description automatically generated">
                <a:extLst>
                  <a:ext uri="{FF2B5EF4-FFF2-40B4-BE49-F238E27FC236}">
                    <a16:creationId xmlns:a16="http://schemas.microsoft.com/office/drawing/2014/main" id="{32CAF1F9-5ECD-90E8-0807-59B21946E25A}"/>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9" name="Rectangle 8">
              <a:extLst>
                <a:ext uri="{FF2B5EF4-FFF2-40B4-BE49-F238E27FC236}">
                  <a16:creationId xmlns:a16="http://schemas.microsoft.com/office/drawing/2014/main" id="{61C48CE1-F85E-CD56-E3BE-B0C6D4E0D8C9}"/>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20DB0DF6-C65E-A787-2916-5BE92974BA6E}"/>
              </a:ext>
            </a:extLst>
          </p:cNvPr>
          <p:cNvSpPr txBox="1">
            <a:spLocks/>
          </p:cNvSpPr>
          <p:nvPr/>
        </p:nvSpPr>
        <p:spPr>
          <a:xfrm>
            <a:off x="130122" y="1714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5" name="Google Shape;2259;p38">
            <a:extLst>
              <a:ext uri="{FF2B5EF4-FFF2-40B4-BE49-F238E27FC236}">
                <a16:creationId xmlns:a16="http://schemas.microsoft.com/office/drawing/2014/main" id="{8075A1D8-0B26-F90E-DF5F-014AEBA21693}"/>
              </a:ext>
            </a:extLst>
          </p:cNvPr>
          <p:cNvSpPr txBox="1">
            <a:spLocks/>
          </p:cNvSpPr>
          <p:nvPr/>
        </p:nvSpPr>
        <p:spPr>
          <a:xfrm>
            <a:off x="838455" y="217035"/>
            <a:ext cx="77721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Konsep-Konsep</a:t>
            </a:r>
            <a:r>
              <a:rPr lang="en-US" sz="1600" dirty="0">
                <a:solidFill>
                  <a:schemeClr val="tx2"/>
                </a:solidFill>
                <a:latin typeface="Hiragino Kaku Gothic StdN W8" panose="020B0800000000000000" pitchFamily="34" charset="-128"/>
                <a:ea typeface="Hiragino Kaku Gothic StdN W8" panose="020B0800000000000000" pitchFamily="34" charset="-128"/>
              </a:rPr>
              <a:t> yang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Berkaitan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dengan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Nasional</a:t>
            </a:r>
          </a:p>
        </p:txBody>
      </p:sp>
      <p:sp>
        <p:nvSpPr>
          <p:cNvPr id="2" name="Google Shape;467;p34">
            <a:extLst>
              <a:ext uri="{FF2B5EF4-FFF2-40B4-BE49-F238E27FC236}">
                <a16:creationId xmlns:a16="http://schemas.microsoft.com/office/drawing/2014/main" id="{BA952942-B05E-53C5-33D7-82F867297B1C}"/>
              </a:ext>
            </a:extLst>
          </p:cNvPr>
          <p:cNvSpPr/>
          <p:nvPr/>
        </p:nvSpPr>
        <p:spPr>
          <a:xfrm>
            <a:off x="413791" y="811307"/>
            <a:ext cx="500609" cy="465044"/>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a.</a:t>
            </a:r>
            <a:endParaRPr sz="1600" b="1" dirty="0">
              <a:solidFill>
                <a:schemeClr val="bg1"/>
              </a:solidFill>
              <a:latin typeface="Quire Sans" panose="020B0502040400020003" pitchFamily="34" charset="0"/>
              <a:cs typeface="Quire Sans" panose="020B0502040400020003" pitchFamily="34" charset="0"/>
            </a:endParaRPr>
          </a:p>
        </p:txBody>
      </p:sp>
      <p:sp>
        <p:nvSpPr>
          <p:cNvPr id="3" name="TextBox 2">
            <a:extLst>
              <a:ext uri="{FF2B5EF4-FFF2-40B4-BE49-F238E27FC236}">
                <a16:creationId xmlns:a16="http://schemas.microsoft.com/office/drawing/2014/main" id="{8A0CB169-7A3E-4A66-FD25-38B9EC4BC375}"/>
              </a:ext>
            </a:extLst>
          </p:cNvPr>
          <p:cNvSpPr txBox="1"/>
          <p:nvPr/>
        </p:nvSpPr>
        <p:spPr>
          <a:xfrm>
            <a:off x="990600" y="890360"/>
            <a:ext cx="5638800"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Produk Domestik Bruto </a:t>
            </a:r>
            <a:r>
              <a:rPr lang="id-ID" sz="1600" b="1" i="1" dirty="0">
                <a:solidFill>
                  <a:schemeClr val="accent1">
                    <a:lumMod val="50000"/>
                  </a:schemeClr>
                </a:solidFill>
                <a:latin typeface="Quire Sans" panose="020B0502040400020003" pitchFamily="34" charset="0"/>
                <a:cs typeface="Quire Sans" panose="020B0502040400020003" pitchFamily="34" charset="0"/>
              </a:rPr>
              <a:t>(</a:t>
            </a:r>
            <a:r>
              <a:rPr lang="id-ID" sz="1600" b="1" i="1" dirty="0" err="1">
                <a:solidFill>
                  <a:schemeClr val="accent1">
                    <a:lumMod val="50000"/>
                  </a:schemeClr>
                </a:solidFill>
                <a:latin typeface="Quire Sans" panose="020B0502040400020003" pitchFamily="34" charset="0"/>
                <a:cs typeface="Quire Sans" panose="020B0502040400020003" pitchFamily="34" charset="0"/>
              </a:rPr>
              <a:t>Gross</a:t>
            </a:r>
            <a:r>
              <a:rPr lang="id-ID" sz="1600" b="1" i="1" dirty="0">
                <a:solidFill>
                  <a:schemeClr val="accent1">
                    <a:lumMod val="50000"/>
                  </a:schemeClr>
                </a:solidFill>
                <a:latin typeface="Quire Sans" panose="020B0502040400020003" pitchFamily="34" charset="0"/>
                <a:cs typeface="Quire Sans" panose="020B0502040400020003" pitchFamily="34" charset="0"/>
              </a:rPr>
              <a:t> </a:t>
            </a:r>
            <a:r>
              <a:rPr lang="id-ID" sz="1600" b="1" i="1" dirty="0" err="1">
                <a:solidFill>
                  <a:schemeClr val="accent1">
                    <a:lumMod val="50000"/>
                  </a:schemeClr>
                </a:solidFill>
                <a:latin typeface="Quire Sans" panose="020B0502040400020003" pitchFamily="34" charset="0"/>
                <a:cs typeface="Quire Sans" panose="020B0502040400020003" pitchFamily="34" charset="0"/>
              </a:rPr>
              <a:t>Domestic</a:t>
            </a:r>
            <a:r>
              <a:rPr lang="id-ID" sz="1600" b="1" i="1" dirty="0">
                <a:solidFill>
                  <a:schemeClr val="accent1">
                    <a:lumMod val="50000"/>
                  </a:schemeClr>
                </a:solidFill>
                <a:latin typeface="Quire Sans" panose="020B0502040400020003" pitchFamily="34" charset="0"/>
                <a:cs typeface="Quire Sans" panose="020B0502040400020003" pitchFamily="34" charset="0"/>
              </a:rPr>
              <a:t> </a:t>
            </a:r>
            <a:r>
              <a:rPr lang="id-ID" sz="1600" b="1" i="1" dirty="0" err="1">
                <a:solidFill>
                  <a:schemeClr val="accent1">
                    <a:lumMod val="50000"/>
                  </a:schemeClr>
                </a:solidFill>
                <a:latin typeface="Quire Sans" panose="020B0502040400020003" pitchFamily="34" charset="0"/>
                <a:cs typeface="Quire Sans" panose="020B0502040400020003" pitchFamily="34" charset="0"/>
              </a:rPr>
              <a:t>Product</a:t>
            </a:r>
            <a:r>
              <a:rPr lang="id-ID" sz="1600" b="1" dirty="0">
                <a:solidFill>
                  <a:schemeClr val="accent1">
                    <a:lumMod val="50000"/>
                  </a:schemeClr>
                </a:solidFill>
                <a:latin typeface="Quire Sans" panose="020B0502040400020003" pitchFamily="34" charset="0"/>
                <a:cs typeface="Quire Sans" panose="020B0502040400020003" pitchFamily="34" charset="0"/>
              </a:rPr>
              <a:t>/GDP</a:t>
            </a:r>
            <a:r>
              <a:rPr lang="id-ID" sz="1600" b="1" i="1" dirty="0">
                <a:solidFill>
                  <a:schemeClr val="accent1">
                    <a:lumMod val="50000"/>
                  </a:schemeClr>
                </a:solidFill>
                <a:latin typeface="Quire Sans" panose="020B0502040400020003" pitchFamily="34" charset="0"/>
                <a:cs typeface="Quire Sans" panose="020B0502040400020003" pitchFamily="34" charset="0"/>
              </a:rPr>
              <a:t>)</a:t>
            </a:r>
          </a:p>
        </p:txBody>
      </p:sp>
      <p:sp>
        <p:nvSpPr>
          <p:cNvPr id="4" name="TextBox 3">
            <a:extLst>
              <a:ext uri="{FF2B5EF4-FFF2-40B4-BE49-F238E27FC236}">
                <a16:creationId xmlns:a16="http://schemas.microsoft.com/office/drawing/2014/main" id="{76952A1C-4DC3-DB93-BEAE-70FD5CC4CF27}"/>
              </a:ext>
            </a:extLst>
          </p:cNvPr>
          <p:cNvSpPr txBox="1"/>
          <p:nvPr/>
        </p:nvSpPr>
        <p:spPr>
          <a:xfrm>
            <a:off x="990600" y="1171122"/>
            <a:ext cx="7620000" cy="738664"/>
          </a:xfrm>
          <a:prstGeom prst="rect">
            <a:avLst/>
          </a:prstGeom>
          <a:noFill/>
        </p:spPr>
        <p:txBody>
          <a:bodyPr wrap="square" rtlCol="0">
            <a:spAutoFit/>
          </a:bodyPr>
          <a:lstStyle/>
          <a:p>
            <a:pPr algn="just"/>
            <a:r>
              <a:rPr lang="id-ID" sz="1400" dirty="0">
                <a:latin typeface="Quire Sans Light" panose="020B0302040400020003" pitchFamily="34" charset="0"/>
              </a:rPr>
              <a:t>BPS menjelaskan PDB sebagai jumlah nilai tambah dari seluruh unit usaha di suatu negara atau jumlah nilai barang dan jasa akhir dari seluruh unit ekonomi di suatu negara. PDB dapat dilihat berdasarkan harga berlaku atau harga konstan.</a:t>
            </a:r>
          </a:p>
        </p:txBody>
      </p:sp>
      <p:sp>
        <p:nvSpPr>
          <p:cNvPr id="5" name="Google Shape;467;p34">
            <a:extLst>
              <a:ext uri="{FF2B5EF4-FFF2-40B4-BE49-F238E27FC236}">
                <a16:creationId xmlns:a16="http://schemas.microsoft.com/office/drawing/2014/main" id="{C2CAD190-34B6-9FB4-A887-A803CA5BF4DC}"/>
              </a:ext>
            </a:extLst>
          </p:cNvPr>
          <p:cNvSpPr/>
          <p:nvPr/>
        </p:nvSpPr>
        <p:spPr>
          <a:xfrm>
            <a:off x="413791" y="1822984"/>
            <a:ext cx="500609" cy="465044"/>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b.</a:t>
            </a:r>
            <a:endParaRPr sz="1600" b="1" dirty="0">
              <a:solidFill>
                <a:schemeClr val="bg1"/>
              </a:solidFill>
              <a:latin typeface="Quire Sans" panose="020B0502040400020003" pitchFamily="34" charset="0"/>
              <a:cs typeface="Quire Sans" panose="020B0502040400020003" pitchFamily="34" charset="0"/>
            </a:endParaRPr>
          </a:p>
        </p:txBody>
      </p:sp>
      <p:sp>
        <p:nvSpPr>
          <p:cNvPr id="6" name="TextBox 5">
            <a:extLst>
              <a:ext uri="{FF2B5EF4-FFF2-40B4-BE49-F238E27FC236}">
                <a16:creationId xmlns:a16="http://schemas.microsoft.com/office/drawing/2014/main" id="{7CA52B27-0BD1-80DE-5810-24664B0F8609}"/>
              </a:ext>
            </a:extLst>
          </p:cNvPr>
          <p:cNvSpPr txBox="1"/>
          <p:nvPr/>
        </p:nvSpPr>
        <p:spPr>
          <a:xfrm>
            <a:off x="990600" y="1902037"/>
            <a:ext cx="5638800"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Produk Nasional Bruto </a:t>
            </a:r>
            <a:r>
              <a:rPr lang="id-ID" sz="1600" b="1" i="1" dirty="0">
                <a:solidFill>
                  <a:schemeClr val="accent1">
                    <a:lumMod val="50000"/>
                  </a:schemeClr>
                </a:solidFill>
                <a:latin typeface="Quire Sans" panose="020B0502040400020003" pitchFamily="34" charset="0"/>
                <a:cs typeface="Quire Sans" panose="020B0502040400020003" pitchFamily="34" charset="0"/>
              </a:rPr>
              <a:t>(</a:t>
            </a:r>
            <a:r>
              <a:rPr lang="id-ID" sz="1600" b="1" i="1" dirty="0" err="1">
                <a:solidFill>
                  <a:schemeClr val="accent1">
                    <a:lumMod val="50000"/>
                  </a:schemeClr>
                </a:solidFill>
                <a:latin typeface="Quire Sans" panose="020B0502040400020003" pitchFamily="34" charset="0"/>
                <a:cs typeface="Quire Sans" panose="020B0502040400020003" pitchFamily="34" charset="0"/>
              </a:rPr>
              <a:t>Gross</a:t>
            </a:r>
            <a:r>
              <a:rPr lang="id-ID" sz="1600" b="1" i="1" dirty="0">
                <a:solidFill>
                  <a:schemeClr val="accent1">
                    <a:lumMod val="50000"/>
                  </a:schemeClr>
                </a:solidFill>
                <a:latin typeface="Quire Sans" panose="020B0502040400020003" pitchFamily="34" charset="0"/>
                <a:cs typeface="Quire Sans" panose="020B0502040400020003" pitchFamily="34" charset="0"/>
              </a:rPr>
              <a:t> National </a:t>
            </a:r>
            <a:r>
              <a:rPr lang="id-ID" sz="1600" b="1" i="1" dirty="0" err="1">
                <a:solidFill>
                  <a:schemeClr val="accent1">
                    <a:lumMod val="50000"/>
                  </a:schemeClr>
                </a:solidFill>
                <a:latin typeface="Quire Sans" panose="020B0502040400020003" pitchFamily="34" charset="0"/>
                <a:cs typeface="Quire Sans" panose="020B0502040400020003" pitchFamily="34" charset="0"/>
              </a:rPr>
              <a:t>Product</a:t>
            </a:r>
            <a:r>
              <a:rPr lang="id-ID" sz="1600" b="1" dirty="0">
                <a:solidFill>
                  <a:schemeClr val="accent1">
                    <a:lumMod val="50000"/>
                  </a:schemeClr>
                </a:solidFill>
                <a:latin typeface="Quire Sans" panose="020B0502040400020003" pitchFamily="34" charset="0"/>
                <a:cs typeface="Quire Sans" panose="020B0502040400020003" pitchFamily="34" charset="0"/>
              </a:rPr>
              <a:t>/GNP</a:t>
            </a:r>
            <a:r>
              <a:rPr lang="id-ID" sz="1600" b="1" i="1" dirty="0">
                <a:solidFill>
                  <a:schemeClr val="accent1">
                    <a:lumMod val="50000"/>
                  </a:schemeClr>
                </a:solidFill>
                <a:latin typeface="Quire Sans" panose="020B0502040400020003" pitchFamily="34" charset="0"/>
                <a:cs typeface="Quire Sans" panose="020B0502040400020003" pitchFamily="34" charset="0"/>
              </a:rPr>
              <a:t>)</a:t>
            </a:r>
          </a:p>
        </p:txBody>
      </p:sp>
      <p:sp>
        <p:nvSpPr>
          <p:cNvPr id="16" name="TextBox 15">
            <a:extLst>
              <a:ext uri="{FF2B5EF4-FFF2-40B4-BE49-F238E27FC236}">
                <a16:creationId xmlns:a16="http://schemas.microsoft.com/office/drawing/2014/main" id="{D2E3CE02-9AA6-4DD1-FFB2-560DAE40BD0F}"/>
              </a:ext>
            </a:extLst>
          </p:cNvPr>
          <p:cNvSpPr txBox="1"/>
          <p:nvPr/>
        </p:nvSpPr>
        <p:spPr>
          <a:xfrm>
            <a:off x="999565" y="2156948"/>
            <a:ext cx="7620000" cy="738664"/>
          </a:xfrm>
          <a:prstGeom prst="rect">
            <a:avLst/>
          </a:prstGeom>
          <a:noFill/>
        </p:spPr>
        <p:txBody>
          <a:bodyPr wrap="square" rtlCol="0">
            <a:spAutoFit/>
          </a:bodyPr>
          <a:lstStyle/>
          <a:p>
            <a:pPr algn="just"/>
            <a:r>
              <a:rPr lang="id-ID" sz="1400" dirty="0">
                <a:latin typeface="Quire Sans Light" panose="020B0302040400020003" pitchFamily="34" charset="0"/>
              </a:rPr>
              <a:t>Produk nasional bruto adalah produk domestik bruto digabung dengan pendapatan neto terhadap luar negeri. Pendapatan neto terhadap luar negeri merupakan selisih antara laba perusahaan penanaman modal asing di Indonesia dengan laba perusahaan penduduk Indonesia di luar negeri.</a:t>
            </a:r>
          </a:p>
        </p:txBody>
      </p:sp>
      <p:sp>
        <p:nvSpPr>
          <p:cNvPr id="17" name="Google Shape;467;p34">
            <a:extLst>
              <a:ext uri="{FF2B5EF4-FFF2-40B4-BE49-F238E27FC236}">
                <a16:creationId xmlns:a16="http://schemas.microsoft.com/office/drawing/2014/main" id="{FC14CFF2-537B-B426-6204-8CB83BD3FD32}"/>
              </a:ext>
            </a:extLst>
          </p:cNvPr>
          <p:cNvSpPr/>
          <p:nvPr/>
        </p:nvSpPr>
        <p:spPr>
          <a:xfrm>
            <a:off x="422756" y="3028950"/>
            <a:ext cx="500609" cy="465044"/>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c.</a:t>
            </a:r>
            <a:endParaRPr sz="1600" b="1" dirty="0">
              <a:solidFill>
                <a:schemeClr val="bg1"/>
              </a:solidFill>
              <a:latin typeface="Quire Sans" panose="020B0502040400020003" pitchFamily="34" charset="0"/>
              <a:cs typeface="Quire Sans" panose="020B0502040400020003" pitchFamily="34" charset="0"/>
            </a:endParaRPr>
          </a:p>
        </p:txBody>
      </p:sp>
      <p:sp>
        <p:nvSpPr>
          <p:cNvPr id="18" name="TextBox 17">
            <a:extLst>
              <a:ext uri="{FF2B5EF4-FFF2-40B4-BE49-F238E27FC236}">
                <a16:creationId xmlns:a16="http://schemas.microsoft.com/office/drawing/2014/main" id="{230F1F7A-2F67-E410-9943-26EBD9EBDFC2}"/>
              </a:ext>
            </a:extLst>
          </p:cNvPr>
          <p:cNvSpPr txBox="1"/>
          <p:nvPr/>
        </p:nvSpPr>
        <p:spPr>
          <a:xfrm>
            <a:off x="999565" y="3108003"/>
            <a:ext cx="5181600"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Produk Nasional Neto </a:t>
            </a:r>
            <a:r>
              <a:rPr lang="id-ID" sz="1600" b="1" i="1" dirty="0">
                <a:solidFill>
                  <a:schemeClr val="accent1">
                    <a:lumMod val="50000"/>
                  </a:schemeClr>
                </a:solidFill>
                <a:latin typeface="Quire Sans" panose="020B0502040400020003" pitchFamily="34" charset="0"/>
                <a:cs typeface="Quire Sans" panose="020B0502040400020003" pitchFamily="34" charset="0"/>
              </a:rPr>
              <a:t>(Net National </a:t>
            </a:r>
            <a:r>
              <a:rPr lang="id-ID" sz="1600" b="1" i="1" dirty="0" err="1">
                <a:solidFill>
                  <a:schemeClr val="accent1">
                    <a:lumMod val="50000"/>
                  </a:schemeClr>
                </a:solidFill>
                <a:latin typeface="Quire Sans" panose="020B0502040400020003" pitchFamily="34" charset="0"/>
                <a:cs typeface="Quire Sans" panose="020B0502040400020003" pitchFamily="34" charset="0"/>
              </a:rPr>
              <a:t>Product</a:t>
            </a:r>
            <a:r>
              <a:rPr lang="id-ID" sz="1600" b="1" dirty="0">
                <a:solidFill>
                  <a:schemeClr val="accent1">
                    <a:lumMod val="50000"/>
                  </a:schemeClr>
                </a:solidFill>
                <a:latin typeface="Quire Sans" panose="020B0502040400020003" pitchFamily="34" charset="0"/>
                <a:cs typeface="Quire Sans" panose="020B0502040400020003" pitchFamily="34" charset="0"/>
              </a:rPr>
              <a:t>/NNP</a:t>
            </a:r>
            <a:r>
              <a:rPr lang="id-ID" sz="1600" b="1" i="1" dirty="0">
                <a:solidFill>
                  <a:schemeClr val="accent1">
                    <a:lumMod val="50000"/>
                  </a:schemeClr>
                </a:solidFill>
                <a:latin typeface="Quire Sans" panose="020B0502040400020003" pitchFamily="34" charset="0"/>
                <a:cs typeface="Quire Sans" panose="020B0502040400020003" pitchFamily="34" charset="0"/>
              </a:rPr>
              <a:t>)</a:t>
            </a:r>
          </a:p>
        </p:txBody>
      </p:sp>
      <p:sp>
        <p:nvSpPr>
          <p:cNvPr id="19" name="TextBox 18">
            <a:extLst>
              <a:ext uri="{FF2B5EF4-FFF2-40B4-BE49-F238E27FC236}">
                <a16:creationId xmlns:a16="http://schemas.microsoft.com/office/drawing/2014/main" id="{74A9969E-033A-7361-5C9F-B469F53030C9}"/>
              </a:ext>
            </a:extLst>
          </p:cNvPr>
          <p:cNvSpPr txBox="1"/>
          <p:nvPr/>
        </p:nvSpPr>
        <p:spPr>
          <a:xfrm>
            <a:off x="999565" y="3365830"/>
            <a:ext cx="7620000" cy="523220"/>
          </a:xfrm>
          <a:prstGeom prst="rect">
            <a:avLst/>
          </a:prstGeom>
          <a:noFill/>
        </p:spPr>
        <p:txBody>
          <a:bodyPr wrap="square" rtlCol="0">
            <a:spAutoFit/>
          </a:bodyPr>
          <a:lstStyle/>
          <a:p>
            <a:pPr algn="just"/>
            <a:r>
              <a:rPr lang="id-ID" sz="1400" dirty="0">
                <a:latin typeface="Quire Sans Light" panose="020B0302040400020003" pitchFamily="34" charset="0"/>
              </a:rPr>
              <a:t>Produk nasional neto didapat dari produk nasional bruto dikurangi dengan penyusutan dan barang pengganti modal. </a:t>
            </a:r>
          </a:p>
        </p:txBody>
      </p:sp>
      <p:sp>
        <p:nvSpPr>
          <p:cNvPr id="20" name="Rounded Rectangle 19">
            <a:extLst>
              <a:ext uri="{FF2B5EF4-FFF2-40B4-BE49-F238E27FC236}">
                <a16:creationId xmlns:a16="http://schemas.microsoft.com/office/drawing/2014/main" id="{320571B3-E903-6E28-8686-E862D2DC8626}"/>
              </a:ext>
            </a:extLst>
          </p:cNvPr>
          <p:cNvSpPr/>
          <p:nvPr/>
        </p:nvSpPr>
        <p:spPr>
          <a:xfrm>
            <a:off x="1714500" y="3967108"/>
            <a:ext cx="5715000" cy="395741"/>
          </a:xfrm>
          <a:prstGeom prst="round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solidFill>
                  <a:schemeClr val="tx2"/>
                </a:solidFill>
                <a:latin typeface="Quire Sans" panose="020B0502040400020003" pitchFamily="34" charset="0"/>
                <a:cs typeface="Quire Sans" panose="020B0502040400020003" pitchFamily="34" charset="0"/>
              </a:rPr>
              <a:t>NNP = GNP – (penyusutan + barang pengganti modal)</a:t>
            </a:r>
            <a:endParaRPr lang="id-ID" sz="1200" b="1" dirty="0">
              <a:solidFill>
                <a:schemeClr val="tx2"/>
              </a:solidFill>
              <a:latin typeface="Quire Sans" panose="020B0502040400020003" pitchFamily="34" charset="0"/>
              <a:cs typeface="Quire Sans" panose="020B0502040400020003" pitchFamily="34" charset="0"/>
            </a:endParaRPr>
          </a:p>
        </p:txBody>
      </p:sp>
    </p:spTree>
    <p:extLst>
      <p:ext uri="{BB962C8B-B14F-4D97-AF65-F5344CB8AC3E}">
        <p14:creationId xmlns:p14="http://schemas.microsoft.com/office/powerpoint/2010/main" val="806492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8B9CC42-921F-4DEA-5A79-B655BECFFDC9}"/>
              </a:ext>
            </a:extLst>
          </p:cNvPr>
          <p:cNvGrpSpPr/>
          <p:nvPr/>
        </p:nvGrpSpPr>
        <p:grpSpPr>
          <a:xfrm>
            <a:off x="0" y="4302125"/>
            <a:ext cx="9144000" cy="841375"/>
            <a:chOff x="0" y="4302125"/>
            <a:chExt cx="9144000" cy="841375"/>
          </a:xfrm>
        </p:grpSpPr>
        <p:grpSp>
          <p:nvGrpSpPr>
            <p:cNvPr id="8" name="Group 7">
              <a:extLst>
                <a:ext uri="{FF2B5EF4-FFF2-40B4-BE49-F238E27FC236}">
                  <a16:creationId xmlns:a16="http://schemas.microsoft.com/office/drawing/2014/main" id="{EC832BDD-8EFA-7748-9635-D7A4B9D7CB96}"/>
                </a:ext>
              </a:extLst>
            </p:cNvPr>
            <p:cNvGrpSpPr/>
            <p:nvPr/>
          </p:nvGrpSpPr>
          <p:grpSpPr>
            <a:xfrm>
              <a:off x="0" y="4302125"/>
              <a:ext cx="9144000" cy="841375"/>
              <a:chOff x="0" y="4302125"/>
              <a:chExt cx="9144000" cy="841375"/>
            </a:xfrm>
          </p:grpSpPr>
          <p:grpSp>
            <p:nvGrpSpPr>
              <p:cNvPr id="10" name="Group 9">
                <a:extLst>
                  <a:ext uri="{FF2B5EF4-FFF2-40B4-BE49-F238E27FC236}">
                    <a16:creationId xmlns:a16="http://schemas.microsoft.com/office/drawing/2014/main" id="{FA9C98F5-461E-51BF-805C-A68645B73927}"/>
                  </a:ext>
                </a:extLst>
              </p:cNvPr>
              <p:cNvGrpSpPr/>
              <p:nvPr/>
            </p:nvGrpSpPr>
            <p:grpSpPr>
              <a:xfrm>
                <a:off x="0" y="4302125"/>
                <a:ext cx="9144000" cy="841375"/>
                <a:chOff x="0" y="4302125"/>
                <a:chExt cx="9144000" cy="841375"/>
              </a:xfrm>
            </p:grpSpPr>
            <p:pic>
              <p:nvPicPr>
                <p:cNvPr id="12" name="Picture 2" descr="E:\ELISA\ERLANGGA LISA\2017\TEMPLATE PPT\SMP PPKN kelas X kelompok wajib\SMP PPKN kelas X kelompok wajib.png">
                  <a:extLst>
                    <a:ext uri="{FF2B5EF4-FFF2-40B4-BE49-F238E27FC236}">
                      <a16:creationId xmlns:a16="http://schemas.microsoft.com/office/drawing/2014/main" id="{23FFFCCE-8485-454C-7AB6-E702ABF448F9}"/>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3" name="TextBox 16">
                  <a:extLst>
                    <a:ext uri="{FF2B5EF4-FFF2-40B4-BE49-F238E27FC236}">
                      <a16:creationId xmlns:a16="http://schemas.microsoft.com/office/drawing/2014/main" id="{3A414973-BF3F-7D0A-A1BE-AAC0B2C78F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1" name="Picture 10" descr="A picture containing text&#10;&#10;Description automatically generated">
                <a:extLst>
                  <a:ext uri="{FF2B5EF4-FFF2-40B4-BE49-F238E27FC236}">
                    <a16:creationId xmlns:a16="http://schemas.microsoft.com/office/drawing/2014/main" id="{32CAF1F9-5ECD-90E8-0807-59B21946E25A}"/>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9" name="Rectangle 8">
              <a:extLst>
                <a:ext uri="{FF2B5EF4-FFF2-40B4-BE49-F238E27FC236}">
                  <a16:creationId xmlns:a16="http://schemas.microsoft.com/office/drawing/2014/main" id="{61C48CE1-F85E-CD56-E3BE-B0C6D4E0D8C9}"/>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20DB0DF6-C65E-A787-2916-5BE92974BA6E}"/>
              </a:ext>
            </a:extLst>
          </p:cNvPr>
          <p:cNvSpPr txBox="1">
            <a:spLocks/>
          </p:cNvSpPr>
          <p:nvPr/>
        </p:nvSpPr>
        <p:spPr>
          <a:xfrm>
            <a:off x="130122" y="1714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5" name="Google Shape;2259;p38">
            <a:extLst>
              <a:ext uri="{FF2B5EF4-FFF2-40B4-BE49-F238E27FC236}">
                <a16:creationId xmlns:a16="http://schemas.microsoft.com/office/drawing/2014/main" id="{8075A1D8-0B26-F90E-DF5F-014AEBA21693}"/>
              </a:ext>
            </a:extLst>
          </p:cNvPr>
          <p:cNvSpPr txBox="1">
            <a:spLocks/>
          </p:cNvSpPr>
          <p:nvPr/>
        </p:nvSpPr>
        <p:spPr>
          <a:xfrm>
            <a:off x="838455" y="217035"/>
            <a:ext cx="77721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Konsep-Konsep</a:t>
            </a:r>
            <a:r>
              <a:rPr lang="en-US" sz="1600" dirty="0">
                <a:solidFill>
                  <a:schemeClr val="tx2"/>
                </a:solidFill>
                <a:latin typeface="Hiragino Kaku Gothic StdN W8" panose="020B0800000000000000" pitchFamily="34" charset="-128"/>
                <a:ea typeface="Hiragino Kaku Gothic StdN W8" panose="020B0800000000000000" pitchFamily="34" charset="-128"/>
              </a:rPr>
              <a:t> yang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Berkaitan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dengan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Nasional</a:t>
            </a:r>
          </a:p>
        </p:txBody>
      </p:sp>
      <p:sp>
        <p:nvSpPr>
          <p:cNvPr id="2" name="Google Shape;467;p34">
            <a:extLst>
              <a:ext uri="{FF2B5EF4-FFF2-40B4-BE49-F238E27FC236}">
                <a16:creationId xmlns:a16="http://schemas.microsoft.com/office/drawing/2014/main" id="{BA952942-B05E-53C5-33D7-82F867297B1C}"/>
              </a:ext>
            </a:extLst>
          </p:cNvPr>
          <p:cNvSpPr/>
          <p:nvPr/>
        </p:nvSpPr>
        <p:spPr>
          <a:xfrm>
            <a:off x="413791" y="811307"/>
            <a:ext cx="500609" cy="465044"/>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d.</a:t>
            </a:r>
            <a:endParaRPr sz="1600" b="1" dirty="0">
              <a:solidFill>
                <a:schemeClr val="bg1"/>
              </a:solidFill>
              <a:latin typeface="Quire Sans" panose="020B0502040400020003" pitchFamily="34" charset="0"/>
              <a:cs typeface="Quire Sans" panose="020B0502040400020003" pitchFamily="34" charset="0"/>
            </a:endParaRPr>
          </a:p>
        </p:txBody>
      </p:sp>
      <p:sp>
        <p:nvSpPr>
          <p:cNvPr id="3" name="TextBox 2">
            <a:extLst>
              <a:ext uri="{FF2B5EF4-FFF2-40B4-BE49-F238E27FC236}">
                <a16:creationId xmlns:a16="http://schemas.microsoft.com/office/drawing/2014/main" id="{8A0CB169-7A3E-4A66-FD25-38B9EC4BC375}"/>
              </a:ext>
            </a:extLst>
          </p:cNvPr>
          <p:cNvSpPr txBox="1"/>
          <p:nvPr/>
        </p:nvSpPr>
        <p:spPr>
          <a:xfrm>
            <a:off x="990600" y="890360"/>
            <a:ext cx="7010400"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Pendapatan Nasional Neto </a:t>
            </a:r>
            <a:r>
              <a:rPr lang="id-ID" sz="1600" b="1" i="1" dirty="0">
                <a:solidFill>
                  <a:schemeClr val="accent1">
                    <a:lumMod val="50000"/>
                  </a:schemeClr>
                </a:solidFill>
                <a:latin typeface="Quire Sans" panose="020B0502040400020003" pitchFamily="34" charset="0"/>
                <a:cs typeface="Quire Sans" panose="020B0502040400020003" pitchFamily="34" charset="0"/>
              </a:rPr>
              <a:t>(Net National </a:t>
            </a:r>
            <a:r>
              <a:rPr lang="id-ID" sz="1600" b="1" i="1" dirty="0" err="1">
                <a:solidFill>
                  <a:schemeClr val="accent1">
                    <a:lumMod val="50000"/>
                  </a:schemeClr>
                </a:solidFill>
                <a:latin typeface="Quire Sans" panose="020B0502040400020003" pitchFamily="34" charset="0"/>
                <a:cs typeface="Quire Sans" panose="020B0502040400020003" pitchFamily="34" charset="0"/>
              </a:rPr>
              <a:t>Income</a:t>
            </a:r>
            <a:r>
              <a:rPr lang="id-ID" sz="1600" b="1" dirty="0">
                <a:solidFill>
                  <a:schemeClr val="accent1">
                    <a:lumMod val="50000"/>
                  </a:schemeClr>
                </a:solidFill>
                <a:latin typeface="Quire Sans" panose="020B0502040400020003" pitchFamily="34" charset="0"/>
                <a:cs typeface="Quire Sans" panose="020B0502040400020003" pitchFamily="34" charset="0"/>
              </a:rPr>
              <a:t>/NNI</a:t>
            </a:r>
            <a:r>
              <a:rPr lang="id-ID" sz="1600" b="1" i="1" dirty="0">
                <a:solidFill>
                  <a:schemeClr val="accent1">
                    <a:lumMod val="50000"/>
                  </a:schemeClr>
                </a:solidFill>
                <a:latin typeface="Quire Sans" panose="020B0502040400020003" pitchFamily="34" charset="0"/>
                <a:cs typeface="Quire Sans" panose="020B0502040400020003" pitchFamily="34" charset="0"/>
              </a:rPr>
              <a:t>)</a:t>
            </a:r>
          </a:p>
        </p:txBody>
      </p:sp>
      <p:sp>
        <p:nvSpPr>
          <p:cNvPr id="4" name="TextBox 3">
            <a:extLst>
              <a:ext uri="{FF2B5EF4-FFF2-40B4-BE49-F238E27FC236}">
                <a16:creationId xmlns:a16="http://schemas.microsoft.com/office/drawing/2014/main" id="{76952A1C-4DC3-DB93-BEAE-70FD5CC4CF27}"/>
              </a:ext>
            </a:extLst>
          </p:cNvPr>
          <p:cNvSpPr txBox="1"/>
          <p:nvPr/>
        </p:nvSpPr>
        <p:spPr>
          <a:xfrm>
            <a:off x="990600" y="1171122"/>
            <a:ext cx="7620000" cy="523220"/>
          </a:xfrm>
          <a:prstGeom prst="rect">
            <a:avLst/>
          </a:prstGeom>
          <a:noFill/>
        </p:spPr>
        <p:txBody>
          <a:bodyPr wrap="square" rtlCol="0">
            <a:spAutoFit/>
          </a:bodyPr>
          <a:lstStyle/>
          <a:p>
            <a:pPr algn="just"/>
            <a:r>
              <a:rPr lang="id-ID" sz="1400" dirty="0">
                <a:latin typeface="Quire Sans Light" panose="020B0302040400020003" pitchFamily="34" charset="0"/>
              </a:rPr>
              <a:t>Pendapatan nasional neto adalah produk nasional neto dikurangi dengan pajak tidak langsung dan ditambah dengan subsidi. </a:t>
            </a:r>
          </a:p>
        </p:txBody>
      </p:sp>
      <p:sp>
        <p:nvSpPr>
          <p:cNvPr id="20" name="Rounded Rectangle 19">
            <a:extLst>
              <a:ext uri="{FF2B5EF4-FFF2-40B4-BE49-F238E27FC236}">
                <a16:creationId xmlns:a16="http://schemas.microsoft.com/office/drawing/2014/main" id="{320571B3-E903-6E28-8686-E862D2DC8626}"/>
              </a:ext>
            </a:extLst>
          </p:cNvPr>
          <p:cNvSpPr/>
          <p:nvPr/>
        </p:nvSpPr>
        <p:spPr>
          <a:xfrm>
            <a:off x="1828800" y="1719288"/>
            <a:ext cx="5715000" cy="395741"/>
          </a:xfrm>
          <a:prstGeom prst="round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solidFill>
                  <a:schemeClr val="tx2"/>
                </a:solidFill>
                <a:latin typeface="Quire Sans" panose="020B0502040400020003" pitchFamily="34" charset="0"/>
                <a:cs typeface="Quire Sans" panose="020B0502040400020003" pitchFamily="34" charset="0"/>
              </a:rPr>
              <a:t>NNI = NNP – pajak tidak langsung + subsidi</a:t>
            </a:r>
            <a:endParaRPr lang="id-ID" sz="1200" b="1" dirty="0">
              <a:solidFill>
                <a:schemeClr val="tx2"/>
              </a:solidFill>
              <a:latin typeface="Quire Sans" panose="020B0502040400020003" pitchFamily="34" charset="0"/>
              <a:cs typeface="Quire Sans" panose="020B0502040400020003" pitchFamily="34" charset="0"/>
            </a:endParaRPr>
          </a:p>
        </p:txBody>
      </p:sp>
      <p:sp>
        <p:nvSpPr>
          <p:cNvPr id="21" name="Google Shape;467;p34">
            <a:extLst>
              <a:ext uri="{FF2B5EF4-FFF2-40B4-BE49-F238E27FC236}">
                <a16:creationId xmlns:a16="http://schemas.microsoft.com/office/drawing/2014/main" id="{8763300B-862A-9C39-1186-2CE98742A78E}"/>
              </a:ext>
            </a:extLst>
          </p:cNvPr>
          <p:cNvSpPr/>
          <p:nvPr/>
        </p:nvSpPr>
        <p:spPr>
          <a:xfrm>
            <a:off x="413791" y="2078629"/>
            <a:ext cx="500609" cy="465044"/>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e.</a:t>
            </a:r>
            <a:endParaRPr sz="1600" b="1" dirty="0">
              <a:solidFill>
                <a:schemeClr val="bg1"/>
              </a:solidFill>
              <a:latin typeface="Quire Sans" panose="020B0502040400020003" pitchFamily="34" charset="0"/>
              <a:cs typeface="Quire Sans" panose="020B0502040400020003" pitchFamily="34" charset="0"/>
            </a:endParaRPr>
          </a:p>
        </p:txBody>
      </p:sp>
      <p:sp>
        <p:nvSpPr>
          <p:cNvPr id="22" name="TextBox 21">
            <a:extLst>
              <a:ext uri="{FF2B5EF4-FFF2-40B4-BE49-F238E27FC236}">
                <a16:creationId xmlns:a16="http://schemas.microsoft.com/office/drawing/2014/main" id="{13188A56-0234-4990-0D96-A4346B25DB62}"/>
              </a:ext>
            </a:extLst>
          </p:cNvPr>
          <p:cNvSpPr txBox="1"/>
          <p:nvPr/>
        </p:nvSpPr>
        <p:spPr>
          <a:xfrm>
            <a:off x="990600" y="2157682"/>
            <a:ext cx="7010400"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Pendapatan Individu/Perseorangan </a:t>
            </a:r>
            <a:r>
              <a:rPr lang="id-ID" sz="1600" b="1" i="1" dirty="0">
                <a:solidFill>
                  <a:schemeClr val="accent1">
                    <a:lumMod val="50000"/>
                  </a:schemeClr>
                </a:solidFill>
                <a:latin typeface="Quire Sans" panose="020B0502040400020003" pitchFamily="34" charset="0"/>
                <a:cs typeface="Quire Sans" panose="020B0502040400020003" pitchFamily="34" charset="0"/>
              </a:rPr>
              <a:t>(Personal </a:t>
            </a:r>
            <a:r>
              <a:rPr lang="id-ID" sz="1600" b="1" i="1" dirty="0" err="1">
                <a:solidFill>
                  <a:schemeClr val="accent1">
                    <a:lumMod val="50000"/>
                  </a:schemeClr>
                </a:solidFill>
                <a:latin typeface="Quire Sans" panose="020B0502040400020003" pitchFamily="34" charset="0"/>
                <a:cs typeface="Quire Sans" panose="020B0502040400020003" pitchFamily="34" charset="0"/>
              </a:rPr>
              <a:t>Income</a:t>
            </a:r>
            <a:r>
              <a:rPr lang="id-ID" sz="1600" b="1" dirty="0">
                <a:solidFill>
                  <a:schemeClr val="accent1">
                    <a:lumMod val="50000"/>
                  </a:schemeClr>
                </a:solidFill>
                <a:latin typeface="Quire Sans" panose="020B0502040400020003" pitchFamily="34" charset="0"/>
                <a:cs typeface="Quire Sans" panose="020B0502040400020003" pitchFamily="34" charset="0"/>
              </a:rPr>
              <a:t>/PI</a:t>
            </a:r>
            <a:r>
              <a:rPr lang="id-ID" sz="1600" b="1" i="1" dirty="0">
                <a:solidFill>
                  <a:schemeClr val="accent1">
                    <a:lumMod val="50000"/>
                  </a:schemeClr>
                </a:solidFill>
                <a:latin typeface="Quire Sans" panose="020B0502040400020003" pitchFamily="34" charset="0"/>
                <a:cs typeface="Quire Sans" panose="020B0502040400020003" pitchFamily="34" charset="0"/>
              </a:rPr>
              <a:t>)</a:t>
            </a:r>
          </a:p>
        </p:txBody>
      </p:sp>
      <p:sp>
        <p:nvSpPr>
          <p:cNvPr id="23" name="Rounded Rectangle 22">
            <a:extLst>
              <a:ext uri="{FF2B5EF4-FFF2-40B4-BE49-F238E27FC236}">
                <a16:creationId xmlns:a16="http://schemas.microsoft.com/office/drawing/2014/main" id="{2CB892FC-4377-2BD7-4D65-DA6862859B91}"/>
              </a:ext>
            </a:extLst>
          </p:cNvPr>
          <p:cNvSpPr/>
          <p:nvPr/>
        </p:nvSpPr>
        <p:spPr>
          <a:xfrm>
            <a:off x="1828800" y="2986610"/>
            <a:ext cx="5715000" cy="395741"/>
          </a:xfrm>
          <a:prstGeom prst="round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dirty="0">
                <a:solidFill>
                  <a:schemeClr val="tx2"/>
                </a:solidFill>
                <a:latin typeface="Quire Sans" panose="020B0502040400020003" pitchFamily="34" charset="0"/>
                <a:cs typeface="Quire Sans" panose="020B0502040400020003" pitchFamily="34" charset="0"/>
              </a:rPr>
              <a:t>PI = NNI + </a:t>
            </a:r>
            <a:r>
              <a:rPr lang="id-ID" sz="1400" b="1" i="1" dirty="0">
                <a:solidFill>
                  <a:schemeClr val="tx2"/>
                </a:solidFill>
                <a:latin typeface="Quire Sans" panose="020B0502040400020003" pitchFamily="34" charset="0"/>
                <a:cs typeface="Quire Sans" panose="020B0502040400020003" pitchFamily="34" charset="0"/>
              </a:rPr>
              <a:t>transfer </a:t>
            </a:r>
            <a:r>
              <a:rPr lang="id-ID" sz="1400" b="1" i="1" dirty="0" err="1">
                <a:solidFill>
                  <a:schemeClr val="tx2"/>
                </a:solidFill>
                <a:latin typeface="Quire Sans" panose="020B0502040400020003" pitchFamily="34" charset="0"/>
                <a:cs typeface="Quire Sans" panose="020B0502040400020003" pitchFamily="34" charset="0"/>
              </a:rPr>
              <a:t>payment</a:t>
            </a:r>
            <a:r>
              <a:rPr lang="id-ID" sz="1400" b="1" i="1" dirty="0">
                <a:solidFill>
                  <a:schemeClr val="tx2"/>
                </a:solidFill>
                <a:latin typeface="Quire Sans" panose="020B0502040400020003" pitchFamily="34" charset="0"/>
                <a:cs typeface="Quire Sans" panose="020B0502040400020003" pitchFamily="34" charset="0"/>
              </a:rPr>
              <a:t> </a:t>
            </a:r>
            <a:r>
              <a:rPr lang="id-ID" sz="1400" b="1" dirty="0">
                <a:solidFill>
                  <a:schemeClr val="tx2"/>
                </a:solidFill>
                <a:latin typeface="Quire Sans" panose="020B0502040400020003" pitchFamily="34" charset="0"/>
                <a:cs typeface="Quire Sans" panose="020B0502040400020003" pitchFamily="34" charset="0"/>
              </a:rPr>
              <a:t>– (laba ditahan + iuran asuransi + iuran jaminan sosial + pajak perseroan)</a:t>
            </a:r>
            <a:endParaRPr lang="id-ID" sz="1200" b="1" dirty="0">
              <a:solidFill>
                <a:schemeClr val="tx2"/>
              </a:solidFill>
              <a:latin typeface="Quire Sans" panose="020B0502040400020003" pitchFamily="34" charset="0"/>
              <a:cs typeface="Quire Sans" panose="020B0502040400020003" pitchFamily="34" charset="0"/>
            </a:endParaRPr>
          </a:p>
        </p:txBody>
      </p:sp>
      <p:sp>
        <p:nvSpPr>
          <p:cNvPr id="24" name="TextBox 23">
            <a:extLst>
              <a:ext uri="{FF2B5EF4-FFF2-40B4-BE49-F238E27FC236}">
                <a16:creationId xmlns:a16="http://schemas.microsoft.com/office/drawing/2014/main" id="{584A7615-33BB-0F3A-8052-700E096E57A7}"/>
              </a:ext>
            </a:extLst>
          </p:cNvPr>
          <p:cNvSpPr txBox="1"/>
          <p:nvPr/>
        </p:nvSpPr>
        <p:spPr>
          <a:xfrm>
            <a:off x="990600" y="2403298"/>
            <a:ext cx="7620000" cy="523220"/>
          </a:xfrm>
          <a:prstGeom prst="rect">
            <a:avLst/>
          </a:prstGeom>
          <a:noFill/>
        </p:spPr>
        <p:txBody>
          <a:bodyPr wrap="square" rtlCol="0">
            <a:spAutoFit/>
          </a:bodyPr>
          <a:lstStyle/>
          <a:p>
            <a:pPr algn="just"/>
            <a:r>
              <a:rPr lang="id-ID" sz="1400" dirty="0">
                <a:latin typeface="Quire Sans Light" panose="020B0302040400020003" pitchFamily="34" charset="0"/>
              </a:rPr>
              <a:t>Pendapatan perseorangan adalah jumlah seluruh penerimaan yang benar-benar sampai di tangan masyarakat. </a:t>
            </a:r>
          </a:p>
        </p:txBody>
      </p:sp>
      <p:sp>
        <p:nvSpPr>
          <p:cNvPr id="25" name="Google Shape;467;p34">
            <a:extLst>
              <a:ext uri="{FF2B5EF4-FFF2-40B4-BE49-F238E27FC236}">
                <a16:creationId xmlns:a16="http://schemas.microsoft.com/office/drawing/2014/main" id="{45C0D25E-80AF-E786-B752-0EAB3E8FAC70}"/>
              </a:ext>
            </a:extLst>
          </p:cNvPr>
          <p:cNvSpPr/>
          <p:nvPr/>
        </p:nvSpPr>
        <p:spPr>
          <a:xfrm>
            <a:off x="413791" y="3428685"/>
            <a:ext cx="500609" cy="465044"/>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f</a:t>
            </a:r>
            <a:r>
              <a:rPr lang="en-US" sz="1600" b="1" dirty="0" smtClean="0">
                <a:solidFill>
                  <a:schemeClr val="bg1"/>
                </a:solidFill>
                <a:latin typeface="Quire Sans" panose="020B0502040400020003" pitchFamily="34" charset="0"/>
                <a:cs typeface="Quire Sans" panose="020B0502040400020003" pitchFamily="34" charset="0"/>
              </a:rPr>
              <a:t>.</a:t>
            </a:r>
            <a:endParaRPr sz="1600" b="1" dirty="0">
              <a:solidFill>
                <a:schemeClr val="bg1"/>
              </a:solidFill>
              <a:latin typeface="Quire Sans" panose="020B0502040400020003" pitchFamily="34" charset="0"/>
              <a:cs typeface="Quire Sans" panose="020B0502040400020003" pitchFamily="34" charset="0"/>
            </a:endParaRPr>
          </a:p>
        </p:txBody>
      </p:sp>
      <p:sp>
        <p:nvSpPr>
          <p:cNvPr id="26" name="TextBox 25">
            <a:extLst>
              <a:ext uri="{FF2B5EF4-FFF2-40B4-BE49-F238E27FC236}">
                <a16:creationId xmlns:a16="http://schemas.microsoft.com/office/drawing/2014/main" id="{20EA0898-3BE9-9830-9BAC-56931F94106F}"/>
              </a:ext>
            </a:extLst>
          </p:cNvPr>
          <p:cNvSpPr txBox="1"/>
          <p:nvPr/>
        </p:nvSpPr>
        <p:spPr>
          <a:xfrm>
            <a:off x="990600" y="3507738"/>
            <a:ext cx="7010400"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Pendapatan </a:t>
            </a:r>
            <a:r>
              <a:rPr lang="id-ID" sz="1600" b="1" dirty="0" err="1">
                <a:solidFill>
                  <a:schemeClr val="accent1">
                    <a:lumMod val="50000"/>
                  </a:schemeClr>
                </a:solidFill>
                <a:latin typeface="Quire Sans" panose="020B0502040400020003" pitchFamily="34" charset="0"/>
                <a:cs typeface="Quire Sans" panose="020B0502040400020003" pitchFamily="34" charset="0"/>
              </a:rPr>
              <a:t>Disposabel</a:t>
            </a:r>
            <a:r>
              <a:rPr lang="id-ID" sz="1600" b="1" dirty="0">
                <a:solidFill>
                  <a:schemeClr val="accent1">
                    <a:lumMod val="50000"/>
                  </a:schemeClr>
                </a:solidFill>
                <a:latin typeface="Quire Sans" panose="020B0502040400020003" pitchFamily="34" charset="0"/>
                <a:cs typeface="Quire Sans" panose="020B0502040400020003" pitchFamily="34" charset="0"/>
              </a:rPr>
              <a:t>/Setelah Pajak </a:t>
            </a:r>
            <a:r>
              <a:rPr lang="id-ID" sz="1600" b="1" i="1" dirty="0">
                <a:solidFill>
                  <a:schemeClr val="accent1">
                    <a:lumMod val="50000"/>
                  </a:schemeClr>
                </a:solidFill>
                <a:latin typeface="Quire Sans" panose="020B0502040400020003" pitchFamily="34" charset="0"/>
                <a:cs typeface="Quire Sans" panose="020B0502040400020003" pitchFamily="34" charset="0"/>
              </a:rPr>
              <a:t>(</a:t>
            </a:r>
            <a:r>
              <a:rPr lang="id-ID" sz="1600" b="1" i="1" dirty="0" err="1">
                <a:solidFill>
                  <a:schemeClr val="accent1">
                    <a:lumMod val="50000"/>
                  </a:schemeClr>
                </a:solidFill>
                <a:latin typeface="Quire Sans" panose="020B0502040400020003" pitchFamily="34" charset="0"/>
                <a:cs typeface="Quire Sans" panose="020B0502040400020003" pitchFamily="34" charset="0"/>
              </a:rPr>
              <a:t>Disposable</a:t>
            </a:r>
            <a:r>
              <a:rPr lang="id-ID" sz="1600" b="1" i="1" dirty="0">
                <a:solidFill>
                  <a:schemeClr val="accent1">
                    <a:lumMod val="50000"/>
                  </a:schemeClr>
                </a:solidFill>
                <a:latin typeface="Quire Sans" panose="020B0502040400020003" pitchFamily="34" charset="0"/>
                <a:cs typeface="Quire Sans" panose="020B0502040400020003" pitchFamily="34" charset="0"/>
              </a:rPr>
              <a:t> </a:t>
            </a:r>
            <a:r>
              <a:rPr lang="id-ID" sz="1600" b="1" i="1" dirty="0" err="1">
                <a:solidFill>
                  <a:schemeClr val="accent1">
                    <a:lumMod val="50000"/>
                  </a:schemeClr>
                </a:solidFill>
                <a:latin typeface="Quire Sans" panose="020B0502040400020003" pitchFamily="34" charset="0"/>
                <a:cs typeface="Quire Sans" panose="020B0502040400020003" pitchFamily="34" charset="0"/>
              </a:rPr>
              <a:t>Income</a:t>
            </a:r>
            <a:r>
              <a:rPr lang="id-ID" sz="1600" b="1" i="1" dirty="0">
                <a:solidFill>
                  <a:schemeClr val="accent1">
                    <a:lumMod val="50000"/>
                  </a:schemeClr>
                </a:solidFill>
                <a:latin typeface="Quire Sans" panose="020B0502040400020003" pitchFamily="34" charset="0"/>
                <a:cs typeface="Quire Sans" panose="020B0502040400020003" pitchFamily="34" charset="0"/>
              </a:rPr>
              <a:t>)</a:t>
            </a:r>
          </a:p>
        </p:txBody>
      </p:sp>
      <p:sp>
        <p:nvSpPr>
          <p:cNvPr id="27" name="TextBox 26">
            <a:extLst>
              <a:ext uri="{FF2B5EF4-FFF2-40B4-BE49-F238E27FC236}">
                <a16:creationId xmlns:a16="http://schemas.microsoft.com/office/drawing/2014/main" id="{AAF5BF90-1FD4-E351-4A25-8A6E43A2A833}"/>
              </a:ext>
            </a:extLst>
          </p:cNvPr>
          <p:cNvSpPr txBox="1"/>
          <p:nvPr/>
        </p:nvSpPr>
        <p:spPr>
          <a:xfrm>
            <a:off x="990600" y="3753354"/>
            <a:ext cx="7620000" cy="307777"/>
          </a:xfrm>
          <a:prstGeom prst="rect">
            <a:avLst/>
          </a:prstGeom>
          <a:noFill/>
        </p:spPr>
        <p:txBody>
          <a:bodyPr wrap="square" rtlCol="0">
            <a:spAutoFit/>
          </a:bodyPr>
          <a:lstStyle/>
          <a:p>
            <a:pPr algn="just"/>
            <a:r>
              <a:rPr lang="id-ID" sz="1400" dirty="0">
                <a:latin typeface="Quire Sans Light" panose="020B0302040400020003" pitchFamily="34" charset="0"/>
              </a:rPr>
              <a:t>Pendapatan </a:t>
            </a:r>
            <a:r>
              <a:rPr lang="id-ID" sz="1400" i="1" dirty="0" err="1">
                <a:latin typeface="Quire Sans Light" panose="020B0302040400020003" pitchFamily="34" charset="0"/>
              </a:rPr>
              <a:t>disposabel</a:t>
            </a:r>
            <a:r>
              <a:rPr lang="id-ID" sz="1400" i="1" dirty="0">
                <a:latin typeface="Quire Sans Light" panose="020B0302040400020003" pitchFamily="34" charset="0"/>
              </a:rPr>
              <a:t> </a:t>
            </a:r>
            <a:r>
              <a:rPr lang="id-ID" sz="1400" dirty="0">
                <a:latin typeface="Quire Sans Light" panose="020B0302040400020003" pitchFamily="34" charset="0"/>
              </a:rPr>
              <a:t>adalah pendapatan pribadi setelah dikurangi dengan pajak langsung. </a:t>
            </a:r>
          </a:p>
        </p:txBody>
      </p:sp>
      <p:sp>
        <p:nvSpPr>
          <p:cNvPr id="28" name="Rounded Rectangle 27">
            <a:extLst>
              <a:ext uri="{FF2B5EF4-FFF2-40B4-BE49-F238E27FC236}">
                <a16:creationId xmlns:a16="http://schemas.microsoft.com/office/drawing/2014/main" id="{05CE21BB-E9CD-C3CB-853B-49FE1C84E113}"/>
              </a:ext>
            </a:extLst>
          </p:cNvPr>
          <p:cNvSpPr/>
          <p:nvPr/>
        </p:nvSpPr>
        <p:spPr>
          <a:xfrm>
            <a:off x="1828800" y="4095672"/>
            <a:ext cx="5715000" cy="395741"/>
          </a:xfrm>
          <a:prstGeom prst="round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400" b="1" i="1" dirty="0" err="1">
                <a:solidFill>
                  <a:schemeClr val="tx2"/>
                </a:solidFill>
                <a:latin typeface="Quire Sans" panose="020B0502040400020003" pitchFamily="34" charset="0"/>
                <a:cs typeface="Quire Sans" panose="020B0502040400020003" pitchFamily="34" charset="0"/>
              </a:rPr>
              <a:t>Disposable</a:t>
            </a:r>
            <a:r>
              <a:rPr lang="id-ID" sz="1400" b="1" i="1" dirty="0">
                <a:solidFill>
                  <a:schemeClr val="tx2"/>
                </a:solidFill>
                <a:latin typeface="Quire Sans" panose="020B0502040400020003" pitchFamily="34" charset="0"/>
                <a:cs typeface="Quire Sans" panose="020B0502040400020003" pitchFamily="34" charset="0"/>
              </a:rPr>
              <a:t> </a:t>
            </a:r>
            <a:r>
              <a:rPr lang="id-ID" sz="1400" b="1" i="1" dirty="0" err="1">
                <a:solidFill>
                  <a:schemeClr val="tx2"/>
                </a:solidFill>
                <a:latin typeface="Quire Sans" panose="020B0502040400020003" pitchFamily="34" charset="0"/>
                <a:cs typeface="Quire Sans" panose="020B0502040400020003" pitchFamily="34" charset="0"/>
              </a:rPr>
              <a:t>Income</a:t>
            </a:r>
            <a:r>
              <a:rPr lang="id-ID" sz="1400" b="1" i="1" dirty="0">
                <a:solidFill>
                  <a:schemeClr val="tx2"/>
                </a:solidFill>
                <a:latin typeface="Quire Sans" panose="020B0502040400020003" pitchFamily="34" charset="0"/>
                <a:cs typeface="Quire Sans" panose="020B0502040400020003" pitchFamily="34" charset="0"/>
              </a:rPr>
              <a:t> = personal </a:t>
            </a:r>
            <a:r>
              <a:rPr lang="id-ID" sz="1400" b="1" i="1" dirty="0" err="1">
                <a:solidFill>
                  <a:schemeClr val="tx2"/>
                </a:solidFill>
                <a:latin typeface="Quire Sans" panose="020B0502040400020003" pitchFamily="34" charset="0"/>
                <a:cs typeface="Quire Sans" panose="020B0502040400020003" pitchFamily="34" charset="0"/>
              </a:rPr>
              <a:t>income</a:t>
            </a:r>
            <a:r>
              <a:rPr lang="id-ID" sz="1400" b="1" i="1" dirty="0">
                <a:solidFill>
                  <a:schemeClr val="tx2"/>
                </a:solidFill>
                <a:latin typeface="Quire Sans" panose="020B0502040400020003" pitchFamily="34" charset="0"/>
                <a:cs typeface="Quire Sans" panose="020B0502040400020003" pitchFamily="34" charset="0"/>
              </a:rPr>
              <a:t> </a:t>
            </a:r>
            <a:r>
              <a:rPr lang="id-ID" sz="1400" b="1" dirty="0">
                <a:solidFill>
                  <a:schemeClr val="tx2"/>
                </a:solidFill>
                <a:latin typeface="Quire Sans" panose="020B0502040400020003" pitchFamily="34" charset="0"/>
                <a:cs typeface="Quire Sans" panose="020B0502040400020003" pitchFamily="34" charset="0"/>
              </a:rPr>
              <a:t>– pajak langsung</a:t>
            </a:r>
            <a:endParaRPr lang="id-ID" sz="1400" b="1" i="1" dirty="0">
              <a:solidFill>
                <a:schemeClr val="tx2"/>
              </a:solidFill>
              <a:latin typeface="Quire Sans" panose="020B0502040400020003" pitchFamily="34" charset="0"/>
              <a:cs typeface="Quire Sans" panose="020B0502040400020003" pitchFamily="34" charset="0"/>
            </a:endParaRPr>
          </a:p>
        </p:txBody>
      </p:sp>
    </p:spTree>
    <p:extLst>
      <p:ext uri="{BB962C8B-B14F-4D97-AF65-F5344CB8AC3E}">
        <p14:creationId xmlns:p14="http://schemas.microsoft.com/office/powerpoint/2010/main" val="2750647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8B9CC42-921F-4DEA-5A79-B655BECFFDC9}"/>
              </a:ext>
            </a:extLst>
          </p:cNvPr>
          <p:cNvGrpSpPr/>
          <p:nvPr/>
        </p:nvGrpSpPr>
        <p:grpSpPr>
          <a:xfrm>
            <a:off x="0" y="4302125"/>
            <a:ext cx="9144000" cy="841375"/>
            <a:chOff x="0" y="4302125"/>
            <a:chExt cx="9144000" cy="841375"/>
          </a:xfrm>
        </p:grpSpPr>
        <p:grpSp>
          <p:nvGrpSpPr>
            <p:cNvPr id="8" name="Group 7">
              <a:extLst>
                <a:ext uri="{FF2B5EF4-FFF2-40B4-BE49-F238E27FC236}">
                  <a16:creationId xmlns:a16="http://schemas.microsoft.com/office/drawing/2014/main" id="{EC832BDD-8EFA-7748-9635-D7A4B9D7CB96}"/>
                </a:ext>
              </a:extLst>
            </p:cNvPr>
            <p:cNvGrpSpPr/>
            <p:nvPr/>
          </p:nvGrpSpPr>
          <p:grpSpPr>
            <a:xfrm>
              <a:off x="0" y="4302125"/>
              <a:ext cx="9144000" cy="841375"/>
              <a:chOff x="0" y="4302125"/>
              <a:chExt cx="9144000" cy="841375"/>
            </a:xfrm>
          </p:grpSpPr>
          <p:grpSp>
            <p:nvGrpSpPr>
              <p:cNvPr id="10" name="Group 9">
                <a:extLst>
                  <a:ext uri="{FF2B5EF4-FFF2-40B4-BE49-F238E27FC236}">
                    <a16:creationId xmlns:a16="http://schemas.microsoft.com/office/drawing/2014/main" id="{FA9C98F5-461E-51BF-805C-A68645B73927}"/>
                  </a:ext>
                </a:extLst>
              </p:cNvPr>
              <p:cNvGrpSpPr/>
              <p:nvPr/>
            </p:nvGrpSpPr>
            <p:grpSpPr>
              <a:xfrm>
                <a:off x="0" y="4302125"/>
                <a:ext cx="9144000" cy="841375"/>
                <a:chOff x="0" y="4302125"/>
                <a:chExt cx="9144000" cy="841375"/>
              </a:xfrm>
            </p:grpSpPr>
            <p:pic>
              <p:nvPicPr>
                <p:cNvPr id="12" name="Picture 2" descr="E:\ELISA\ERLANGGA LISA\2017\TEMPLATE PPT\SMP PPKN kelas X kelompok wajib\SMP PPKN kelas X kelompok wajib.png">
                  <a:extLst>
                    <a:ext uri="{FF2B5EF4-FFF2-40B4-BE49-F238E27FC236}">
                      <a16:creationId xmlns:a16="http://schemas.microsoft.com/office/drawing/2014/main" id="{23FFFCCE-8485-454C-7AB6-E702ABF448F9}"/>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3" name="TextBox 16">
                  <a:extLst>
                    <a:ext uri="{FF2B5EF4-FFF2-40B4-BE49-F238E27FC236}">
                      <a16:creationId xmlns:a16="http://schemas.microsoft.com/office/drawing/2014/main" id="{3A414973-BF3F-7D0A-A1BE-AAC0B2C78F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1" name="Picture 10" descr="A picture containing text&#10;&#10;Description automatically generated">
                <a:extLst>
                  <a:ext uri="{FF2B5EF4-FFF2-40B4-BE49-F238E27FC236}">
                    <a16:creationId xmlns:a16="http://schemas.microsoft.com/office/drawing/2014/main" id="{32CAF1F9-5ECD-90E8-0807-59B21946E25A}"/>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9" name="Rectangle 8">
              <a:extLst>
                <a:ext uri="{FF2B5EF4-FFF2-40B4-BE49-F238E27FC236}">
                  <a16:creationId xmlns:a16="http://schemas.microsoft.com/office/drawing/2014/main" id="{61C48CE1-F85E-CD56-E3BE-B0C6D4E0D8C9}"/>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20DB0DF6-C65E-A787-2916-5BE92974BA6E}"/>
              </a:ext>
            </a:extLst>
          </p:cNvPr>
          <p:cNvSpPr txBox="1">
            <a:spLocks/>
          </p:cNvSpPr>
          <p:nvPr/>
        </p:nvSpPr>
        <p:spPr>
          <a:xfrm>
            <a:off x="130122" y="1714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5" name="Google Shape;2259;p38">
            <a:extLst>
              <a:ext uri="{FF2B5EF4-FFF2-40B4-BE49-F238E27FC236}">
                <a16:creationId xmlns:a16="http://schemas.microsoft.com/office/drawing/2014/main" id="{8075A1D8-0B26-F90E-DF5F-014AEBA21693}"/>
              </a:ext>
            </a:extLst>
          </p:cNvPr>
          <p:cNvSpPr txBox="1">
            <a:spLocks/>
          </p:cNvSpPr>
          <p:nvPr/>
        </p:nvSpPr>
        <p:spPr>
          <a:xfrm>
            <a:off x="838455" y="217035"/>
            <a:ext cx="77721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Konsep-Konsep</a:t>
            </a:r>
            <a:r>
              <a:rPr lang="en-US" sz="1600" dirty="0">
                <a:solidFill>
                  <a:schemeClr val="tx2"/>
                </a:solidFill>
                <a:latin typeface="Hiragino Kaku Gothic StdN W8" panose="020B0800000000000000" pitchFamily="34" charset="-128"/>
                <a:ea typeface="Hiragino Kaku Gothic StdN W8" panose="020B0800000000000000" pitchFamily="34" charset="-128"/>
              </a:rPr>
              <a:t> yang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Berkaitan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dengan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Nasional</a:t>
            </a:r>
          </a:p>
        </p:txBody>
      </p:sp>
      <p:sp>
        <p:nvSpPr>
          <p:cNvPr id="2" name="Google Shape;467;p34">
            <a:extLst>
              <a:ext uri="{FF2B5EF4-FFF2-40B4-BE49-F238E27FC236}">
                <a16:creationId xmlns:a16="http://schemas.microsoft.com/office/drawing/2014/main" id="{BA952942-B05E-53C5-33D7-82F867297B1C}"/>
              </a:ext>
            </a:extLst>
          </p:cNvPr>
          <p:cNvSpPr/>
          <p:nvPr/>
        </p:nvSpPr>
        <p:spPr>
          <a:xfrm>
            <a:off x="413791" y="811307"/>
            <a:ext cx="500609" cy="465044"/>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g.</a:t>
            </a:r>
            <a:endParaRPr sz="1600" b="1" dirty="0">
              <a:solidFill>
                <a:schemeClr val="bg1"/>
              </a:solidFill>
              <a:latin typeface="Quire Sans" panose="020B0502040400020003" pitchFamily="34" charset="0"/>
              <a:cs typeface="Quire Sans" panose="020B0502040400020003" pitchFamily="34" charset="0"/>
            </a:endParaRPr>
          </a:p>
        </p:txBody>
      </p:sp>
      <p:sp>
        <p:nvSpPr>
          <p:cNvPr id="3" name="TextBox 2">
            <a:extLst>
              <a:ext uri="{FF2B5EF4-FFF2-40B4-BE49-F238E27FC236}">
                <a16:creationId xmlns:a16="http://schemas.microsoft.com/office/drawing/2014/main" id="{8A0CB169-7A3E-4A66-FD25-38B9EC4BC375}"/>
              </a:ext>
            </a:extLst>
          </p:cNvPr>
          <p:cNvSpPr txBox="1"/>
          <p:nvPr/>
        </p:nvSpPr>
        <p:spPr>
          <a:xfrm>
            <a:off x="990600" y="890360"/>
            <a:ext cx="7010400"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Produk Domestik Regional Bruto (PDRB)</a:t>
            </a:r>
          </a:p>
        </p:txBody>
      </p:sp>
      <p:sp>
        <p:nvSpPr>
          <p:cNvPr id="4" name="TextBox 3">
            <a:extLst>
              <a:ext uri="{FF2B5EF4-FFF2-40B4-BE49-F238E27FC236}">
                <a16:creationId xmlns:a16="http://schemas.microsoft.com/office/drawing/2014/main" id="{76952A1C-4DC3-DB93-BEAE-70FD5CC4CF27}"/>
              </a:ext>
            </a:extLst>
          </p:cNvPr>
          <p:cNvSpPr txBox="1"/>
          <p:nvPr/>
        </p:nvSpPr>
        <p:spPr>
          <a:xfrm>
            <a:off x="990600" y="1171122"/>
            <a:ext cx="7620000" cy="523220"/>
          </a:xfrm>
          <a:prstGeom prst="rect">
            <a:avLst/>
          </a:prstGeom>
          <a:noFill/>
        </p:spPr>
        <p:txBody>
          <a:bodyPr wrap="square" rtlCol="0">
            <a:spAutoFit/>
          </a:bodyPr>
          <a:lstStyle/>
          <a:p>
            <a:pPr algn="just"/>
            <a:r>
              <a:rPr lang="id-ID" sz="1400" dirty="0">
                <a:latin typeface="Quire Sans Light" panose="020B0302040400020003" pitchFamily="34" charset="0"/>
              </a:rPr>
              <a:t>PDRB adalah jumlah keseluruhan dari nilai tambah bruto yang dihasilkan oleh seluruh kegiatan ekonomi di suatu wilayah selama periode waktu tertentu. </a:t>
            </a:r>
          </a:p>
        </p:txBody>
      </p:sp>
      <p:pic>
        <p:nvPicPr>
          <p:cNvPr id="29" name="Picture 28" descr="A picture containing text, screenshot, font, algebra&#10;&#10;Description automatically generated">
            <a:extLst>
              <a:ext uri="{FF2B5EF4-FFF2-40B4-BE49-F238E27FC236}">
                <a16:creationId xmlns:a16="http://schemas.microsoft.com/office/drawing/2014/main" id="{D13007EE-7876-8F12-C002-DB2683F2D10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90650" y="1694342"/>
            <a:ext cx="6362700" cy="2873228"/>
          </a:xfrm>
          <a:prstGeom prst="rect">
            <a:avLst/>
          </a:prstGeom>
        </p:spPr>
      </p:pic>
    </p:spTree>
    <p:extLst>
      <p:ext uri="{BB962C8B-B14F-4D97-AF65-F5344CB8AC3E}">
        <p14:creationId xmlns:p14="http://schemas.microsoft.com/office/powerpoint/2010/main" val="25845821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8B9CC42-921F-4DEA-5A79-B655BECFFDC9}"/>
              </a:ext>
            </a:extLst>
          </p:cNvPr>
          <p:cNvGrpSpPr/>
          <p:nvPr/>
        </p:nvGrpSpPr>
        <p:grpSpPr>
          <a:xfrm>
            <a:off x="0" y="4302125"/>
            <a:ext cx="9144000" cy="841375"/>
            <a:chOff x="0" y="4302125"/>
            <a:chExt cx="9144000" cy="841375"/>
          </a:xfrm>
        </p:grpSpPr>
        <p:grpSp>
          <p:nvGrpSpPr>
            <p:cNvPr id="8" name="Group 7">
              <a:extLst>
                <a:ext uri="{FF2B5EF4-FFF2-40B4-BE49-F238E27FC236}">
                  <a16:creationId xmlns:a16="http://schemas.microsoft.com/office/drawing/2014/main" id="{EC832BDD-8EFA-7748-9635-D7A4B9D7CB96}"/>
                </a:ext>
              </a:extLst>
            </p:cNvPr>
            <p:cNvGrpSpPr/>
            <p:nvPr/>
          </p:nvGrpSpPr>
          <p:grpSpPr>
            <a:xfrm>
              <a:off x="0" y="4302125"/>
              <a:ext cx="9144000" cy="841375"/>
              <a:chOff x="0" y="4302125"/>
              <a:chExt cx="9144000" cy="841375"/>
            </a:xfrm>
          </p:grpSpPr>
          <p:grpSp>
            <p:nvGrpSpPr>
              <p:cNvPr id="10" name="Group 9">
                <a:extLst>
                  <a:ext uri="{FF2B5EF4-FFF2-40B4-BE49-F238E27FC236}">
                    <a16:creationId xmlns:a16="http://schemas.microsoft.com/office/drawing/2014/main" id="{FA9C98F5-461E-51BF-805C-A68645B73927}"/>
                  </a:ext>
                </a:extLst>
              </p:cNvPr>
              <p:cNvGrpSpPr/>
              <p:nvPr/>
            </p:nvGrpSpPr>
            <p:grpSpPr>
              <a:xfrm>
                <a:off x="0" y="4302125"/>
                <a:ext cx="9144000" cy="841375"/>
                <a:chOff x="0" y="4302125"/>
                <a:chExt cx="9144000" cy="841375"/>
              </a:xfrm>
            </p:grpSpPr>
            <p:pic>
              <p:nvPicPr>
                <p:cNvPr id="12" name="Picture 2" descr="E:\ELISA\ERLANGGA LISA\2017\TEMPLATE PPT\SMP PPKN kelas X kelompok wajib\SMP PPKN kelas X kelompok wajib.png">
                  <a:extLst>
                    <a:ext uri="{FF2B5EF4-FFF2-40B4-BE49-F238E27FC236}">
                      <a16:creationId xmlns:a16="http://schemas.microsoft.com/office/drawing/2014/main" id="{23FFFCCE-8485-454C-7AB6-E702ABF448F9}"/>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13" name="TextBox 16">
                  <a:extLst>
                    <a:ext uri="{FF2B5EF4-FFF2-40B4-BE49-F238E27FC236}">
                      <a16:creationId xmlns:a16="http://schemas.microsoft.com/office/drawing/2014/main" id="{3A414973-BF3F-7D0A-A1BE-AAC0B2C78FD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1" name="Picture 10" descr="A picture containing text&#10;&#10;Description automatically generated">
                <a:extLst>
                  <a:ext uri="{FF2B5EF4-FFF2-40B4-BE49-F238E27FC236}">
                    <a16:creationId xmlns:a16="http://schemas.microsoft.com/office/drawing/2014/main" id="{32CAF1F9-5ECD-90E8-0807-59B21946E25A}"/>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9" name="Rectangle 8">
              <a:extLst>
                <a:ext uri="{FF2B5EF4-FFF2-40B4-BE49-F238E27FC236}">
                  <a16:creationId xmlns:a16="http://schemas.microsoft.com/office/drawing/2014/main" id="{61C48CE1-F85E-CD56-E3BE-B0C6D4E0D8C9}"/>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20DB0DF6-C65E-A787-2916-5BE92974BA6E}"/>
              </a:ext>
            </a:extLst>
          </p:cNvPr>
          <p:cNvSpPr txBox="1">
            <a:spLocks/>
          </p:cNvSpPr>
          <p:nvPr/>
        </p:nvSpPr>
        <p:spPr>
          <a:xfrm>
            <a:off x="130122" y="1714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5" name="Google Shape;2259;p38">
            <a:extLst>
              <a:ext uri="{FF2B5EF4-FFF2-40B4-BE49-F238E27FC236}">
                <a16:creationId xmlns:a16="http://schemas.microsoft.com/office/drawing/2014/main" id="{8075A1D8-0B26-F90E-DF5F-014AEBA21693}"/>
              </a:ext>
            </a:extLst>
          </p:cNvPr>
          <p:cNvSpPr txBox="1">
            <a:spLocks/>
          </p:cNvSpPr>
          <p:nvPr/>
        </p:nvSpPr>
        <p:spPr>
          <a:xfrm>
            <a:off x="838455" y="217035"/>
            <a:ext cx="77721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Konsep-Konsep</a:t>
            </a:r>
            <a:r>
              <a:rPr lang="en-US" sz="1600" dirty="0">
                <a:solidFill>
                  <a:schemeClr val="tx2"/>
                </a:solidFill>
                <a:latin typeface="Hiragino Kaku Gothic StdN W8" panose="020B0800000000000000" pitchFamily="34" charset="-128"/>
                <a:ea typeface="Hiragino Kaku Gothic StdN W8" panose="020B0800000000000000" pitchFamily="34" charset="-128"/>
              </a:rPr>
              <a:t> yang </a:t>
            </a:r>
            <a:r>
              <a:rPr lang="en-US" sz="1600" dirty="0" err="1">
                <a:solidFill>
                  <a:schemeClr val="tx2"/>
                </a:solidFill>
                <a:latin typeface="Hiragino Kaku Gothic StdN W8" panose="020B0800000000000000" pitchFamily="34" charset="-128"/>
                <a:ea typeface="Hiragino Kaku Gothic StdN W8" panose="020B0800000000000000" pitchFamily="34" charset="-128"/>
              </a:rPr>
              <a:t>Berkaitan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dengan</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Pendapatan</a:t>
            </a:r>
            <a:r>
              <a:rPr lang="en-US" sz="1600" dirty="0">
                <a:solidFill>
                  <a:schemeClr val="tx2"/>
                </a:solidFill>
                <a:latin typeface="Hiragino Kaku Gothic StdN W8" panose="020B0800000000000000" pitchFamily="34" charset="-128"/>
                <a:ea typeface="Hiragino Kaku Gothic StdN W8" panose="020B0800000000000000" pitchFamily="34" charset="-128"/>
              </a:rPr>
              <a:t> Nasional</a:t>
            </a:r>
          </a:p>
        </p:txBody>
      </p:sp>
      <p:sp>
        <p:nvSpPr>
          <p:cNvPr id="2" name="Google Shape;467;p34">
            <a:extLst>
              <a:ext uri="{FF2B5EF4-FFF2-40B4-BE49-F238E27FC236}">
                <a16:creationId xmlns:a16="http://schemas.microsoft.com/office/drawing/2014/main" id="{BA952942-B05E-53C5-33D7-82F867297B1C}"/>
              </a:ext>
            </a:extLst>
          </p:cNvPr>
          <p:cNvSpPr/>
          <p:nvPr/>
        </p:nvSpPr>
        <p:spPr>
          <a:xfrm>
            <a:off x="413791" y="811307"/>
            <a:ext cx="500609" cy="465044"/>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g.</a:t>
            </a:r>
            <a:endParaRPr sz="1600" b="1" dirty="0">
              <a:solidFill>
                <a:schemeClr val="bg1"/>
              </a:solidFill>
              <a:latin typeface="Quire Sans" panose="020B0502040400020003" pitchFamily="34" charset="0"/>
              <a:cs typeface="Quire Sans" panose="020B0502040400020003" pitchFamily="34" charset="0"/>
            </a:endParaRPr>
          </a:p>
        </p:txBody>
      </p:sp>
      <p:sp>
        <p:nvSpPr>
          <p:cNvPr id="3" name="TextBox 2">
            <a:extLst>
              <a:ext uri="{FF2B5EF4-FFF2-40B4-BE49-F238E27FC236}">
                <a16:creationId xmlns:a16="http://schemas.microsoft.com/office/drawing/2014/main" id="{8A0CB169-7A3E-4A66-FD25-38B9EC4BC375}"/>
              </a:ext>
            </a:extLst>
          </p:cNvPr>
          <p:cNvSpPr txBox="1"/>
          <p:nvPr/>
        </p:nvSpPr>
        <p:spPr>
          <a:xfrm>
            <a:off x="990600" y="890360"/>
            <a:ext cx="7010400" cy="338554"/>
          </a:xfrm>
          <a:prstGeom prst="rect">
            <a:avLst/>
          </a:prstGeom>
          <a:noFill/>
        </p:spPr>
        <p:txBody>
          <a:bodyPr wrap="square" rtlCol="0">
            <a:spAutoFit/>
          </a:bodyPr>
          <a:lstStyle/>
          <a:p>
            <a:r>
              <a:rPr lang="id-ID" sz="1600" b="1" dirty="0">
                <a:solidFill>
                  <a:schemeClr val="accent1">
                    <a:lumMod val="50000"/>
                  </a:schemeClr>
                </a:solidFill>
                <a:latin typeface="Quire Sans" panose="020B0502040400020003" pitchFamily="34" charset="0"/>
                <a:cs typeface="Quire Sans" panose="020B0502040400020003" pitchFamily="34" charset="0"/>
              </a:rPr>
              <a:t>Produk Domestik Regional Bruto (PDRB)</a:t>
            </a:r>
          </a:p>
        </p:txBody>
      </p:sp>
      <p:pic>
        <p:nvPicPr>
          <p:cNvPr id="20" name="Picture 19" descr="A picture containing text, screenshot, font, white&#10;&#10;Description automatically generated">
            <a:extLst>
              <a:ext uri="{FF2B5EF4-FFF2-40B4-BE49-F238E27FC236}">
                <a16:creationId xmlns:a16="http://schemas.microsoft.com/office/drawing/2014/main" id="{227FF30C-1B6B-A08B-C21D-E40EB85E08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4400" y="1274156"/>
            <a:ext cx="4030295" cy="1660691"/>
          </a:xfrm>
          <a:prstGeom prst="rect">
            <a:avLst/>
          </a:prstGeom>
        </p:spPr>
      </p:pic>
      <p:pic>
        <p:nvPicPr>
          <p:cNvPr id="22" name="Picture 21" descr="A picture containing text, screenshot, font&#10;&#10;Description automatically generated">
            <a:extLst>
              <a:ext uri="{FF2B5EF4-FFF2-40B4-BE49-F238E27FC236}">
                <a16:creationId xmlns:a16="http://schemas.microsoft.com/office/drawing/2014/main" id="{6BCD2580-4238-9279-C1F5-08AFD8BC66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025377" y="1231875"/>
            <a:ext cx="3760250" cy="3069342"/>
          </a:xfrm>
          <a:prstGeom prst="rect">
            <a:avLst/>
          </a:prstGeom>
        </p:spPr>
      </p:pic>
    </p:spTree>
    <p:extLst>
      <p:ext uri="{BB962C8B-B14F-4D97-AF65-F5344CB8AC3E}">
        <p14:creationId xmlns:p14="http://schemas.microsoft.com/office/powerpoint/2010/main" val="2168832138"/>
      </p:ext>
    </p:extLst>
  </p:cSld>
  <p:clrMapOvr>
    <a:masterClrMapping/>
  </p:clrMapOvr>
</p:sld>
</file>

<file path=ppt/theme/theme1.xml><?xml version="1.0" encoding="utf-8"?>
<a:theme xmlns:a="http://schemas.openxmlformats.org/drawingml/2006/main" name="Office Theme">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504</TotalTime>
  <Words>2774</Words>
  <Application>Microsoft Office PowerPoint</Application>
  <PresentationFormat>On-screen Show (16:9)</PresentationFormat>
  <Paragraphs>605</Paragraphs>
  <Slides>27</Slides>
  <Notes>3</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27</vt:i4>
      </vt:variant>
    </vt:vector>
  </HeadingPairs>
  <TitlesOfParts>
    <vt:vector size="46" baseType="lpstr">
      <vt:lpstr>Abadi</vt:lpstr>
      <vt:lpstr>Arial</vt:lpstr>
      <vt:lpstr>Batang</vt:lpstr>
      <vt:lpstr>Bodoni MT Condensed</vt:lpstr>
      <vt:lpstr>Calibri</vt:lpstr>
      <vt:lpstr>Cambria</vt:lpstr>
      <vt:lpstr>Cambria Math</vt:lpstr>
      <vt:lpstr>Candara Light</vt:lpstr>
      <vt:lpstr>Cooper Black</vt:lpstr>
      <vt:lpstr>Courier New</vt:lpstr>
      <vt:lpstr>DM Sans</vt:lpstr>
      <vt:lpstr>Eras Bold ITC</vt:lpstr>
      <vt:lpstr>Eras Demi ITC</vt:lpstr>
      <vt:lpstr>Hiragino Kaku Gothic StdN W8</vt:lpstr>
      <vt:lpstr>Oriya MN</vt:lpstr>
      <vt:lpstr>Quire Sans</vt:lpstr>
      <vt:lpstr>Quire Sans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Marsella Putri</dc:creator>
  <cp:lastModifiedBy>ERLNB43</cp:lastModifiedBy>
  <cp:revision>29</cp:revision>
  <dcterms:created xsi:type="dcterms:W3CDTF">2006-08-16T00:00:00Z</dcterms:created>
  <dcterms:modified xsi:type="dcterms:W3CDTF">2023-06-12T11:50:24Z</dcterms:modified>
</cp:coreProperties>
</file>